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x="18288000" cy="10287000"/>
  <p:notesSz cx="6858000" cy="9144000"/>
  <p:embeddedFontLst>
    <p:embeddedFont>
      <p:font typeface="Cormorant Garamond Bold Italics" charset="1" panose="00000800000000000000"/>
      <p:regular r:id="rId75"/>
    </p:embeddedFont>
    <p:embeddedFont>
      <p:font typeface="Quicksand" charset="1" panose="00000000000000000000"/>
      <p:regular r:id="rId76"/>
    </p:embeddedFont>
    <p:embeddedFont>
      <p:font typeface="Quicksand Bold" charset="1" panose="0000000000000000000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2.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3.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4.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5.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jpe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jpeg" Type="http://schemas.openxmlformats.org/officeDocument/2006/relationships/image"/><Relationship Id="rId7" Target="../media/image60.png" Type="http://schemas.openxmlformats.org/officeDocument/2006/relationships/image"/><Relationship Id="rId8" Target="../media/image61.jpeg" Type="http://schemas.openxmlformats.org/officeDocument/2006/relationships/image"/><Relationship Id="rId9" Target="../media/image62.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1028700" y="3355419"/>
            <a:ext cx="16229942" cy="2590800"/>
          </a:xfrm>
          <a:prstGeom prst="rect">
            <a:avLst/>
          </a:prstGeom>
        </p:spPr>
        <p:txBody>
          <a:bodyPr anchor="t" rtlCol="false" tIns="0" lIns="0" bIns="0" rIns="0">
            <a:spAutoFit/>
          </a:bodyPr>
          <a:lstStyle/>
          <a:p>
            <a:pPr algn="ctr" marL="0" indent="0" lvl="0">
              <a:lnSpc>
                <a:spcPts val="10499"/>
              </a:lnSpc>
              <a:spcBef>
                <a:spcPct val="0"/>
              </a:spcBef>
            </a:pPr>
            <a:r>
              <a:rPr lang="en-US" b="true" sz="7499" i="true">
                <a:solidFill>
                  <a:srgbClr val="0F4662"/>
                </a:solidFill>
                <a:latin typeface="Cormorant Garamond Bold Italics"/>
                <a:ea typeface="Cormorant Garamond Bold Italics"/>
                <a:cs typeface="Cormorant Garamond Bold Italics"/>
                <a:sym typeface="Cormorant Garamond Bold Italics"/>
              </a:rPr>
              <a:t>Smart Shopping Through Machine Learning and Sentiment Analysis</a:t>
            </a:r>
          </a:p>
        </p:txBody>
      </p:sp>
      <p:sp>
        <p:nvSpPr>
          <p:cNvPr name="AutoShape 4" id="4"/>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5" id="5"/>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649752" y="7032069"/>
            <a:ext cx="6988496" cy="1082261"/>
          </a:xfrm>
          <a:prstGeom prst="rect">
            <a:avLst/>
          </a:prstGeom>
        </p:spPr>
        <p:txBody>
          <a:bodyPr anchor="t" rtlCol="false" tIns="0" lIns="0" bIns="0" rIns="0">
            <a:spAutoFit/>
          </a:bodyPr>
          <a:lstStyle/>
          <a:p>
            <a:pPr algn="ctr">
              <a:lnSpc>
                <a:spcPts val="4397"/>
              </a:lnSpc>
            </a:pPr>
            <a:r>
              <a:rPr lang="en-US" sz="3141">
                <a:solidFill>
                  <a:srgbClr val="0F4662"/>
                </a:solidFill>
                <a:latin typeface="Quicksand"/>
                <a:ea typeface="Quicksand"/>
                <a:cs typeface="Quicksand"/>
                <a:sym typeface="Quicksand"/>
              </a:rPr>
              <a:t>Supervised by</a:t>
            </a:r>
          </a:p>
          <a:p>
            <a:pPr algn="ctr" marL="0" indent="0" lvl="0">
              <a:lnSpc>
                <a:spcPts val="4397"/>
              </a:lnSpc>
              <a:spcBef>
                <a:spcPct val="0"/>
              </a:spcBef>
            </a:pPr>
            <a:r>
              <a:rPr lang="en-US" b="true" sz="3141">
                <a:solidFill>
                  <a:srgbClr val="0F4662"/>
                </a:solidFill>
                <a:latin typeface="Quicksand Bold"/>
                <a:ea typeface="Quicksand Bold"/>
                <a:cs typeface="Quicksand Bold"/>
                <a:sym typeface="Quicksand Bold"/>
              </a:rPr>
              <a:t>Dr. Ahmed Hesham</a:t>
            </a:r>
          </a:p>
        </p:txBody>
      </p:sp>
      <p:sp>
        <p:nvSpPr>
          <p:cNvPr name="Freeform 8" id="8"/>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24608" y="2685051"/>
            <a:ext cx="15438783" cy="5495316"/>
            <a:chOff x="0" y="0"/>
            <a:chExt cx="20585045" cy="7327088"/>
          </a:xfrm>
        </p:grpSpPr>
        <p:pic>
          <p:nvPicPr>
            <p:cNvPr name="Picture 5" id="5"/>
            <p:cNvPicPr>
              <a:picLocks noChangeAspect="true"/>
            </p:cNvPicPr>
            <p:nvPr/>
          </p:nvPicPr>
          <p:blipFill>
            <a:blip r:embed="rId5"/>
            <a:srcRect l="676" t="0" r="9772" b="0"/>
            <a:stretch>
              <a:fillRect/>
            </a:stretch>
          </p:blipFill>
          <p:spPr>
            <a:xfrm flipH="false" flipV="false">
              <a:off x="0" y="0"/>
              <a:ext cx="20585045" cy="7327088"/>
            </a:xfrm>
            <a:prstGeom prst="rect">
              <a:avLst/>
            </a:prstGeom>
          </p:spPr>
        </p:pic>
      </p:grpSp>
      <p:sp>
        <p:nvSpPr>
          <p:cNvPr name="TextBox 6" id="6"/>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TextBox 7" id="7"/>
          <p:cNvSpPr txBox="true"/>
          <p:nvPr/>
        </p:nvSpPr>
        <p:spPr>
          <a:xfrm rot="0">
            <a:off x="5674967" y="1656348"/>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sellerReview.json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TextBox 5" id="5"/>
          <p:cNvSpPr txBox="true"/>
          <p:nvPr/>
        </p:nvSpPr>
        <p:spPr>
          <a:xfrm rot="0">
            <a:off x="1028700" y="3405134"/>
            <a:ext cx="6938067" cy="4000500"/>
          </a:xfrm>
          <a:prstGeom prst="rect">
            <a:avLst/>
          </a:prstGeom>
        </p:spPr>
        <p:txBody>
          <a:bodyPr anchor="t" rtlCol="false" tIns="0" lIns="0" bIns="0" rIns="0">
            <a:spAutoFit/>
          </a:bodyPr>
          <a:lstStyle/>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product_name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product_link</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product_ID</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product_price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product_image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product_ratings</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product_revCounts</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OldPrice</a:t>
            </a:r>
          </a:p>
          <a:p>
            <a:pPr algn="l" marL="0" indent="0" lvl="0">
              <a:lnSpc>
                <a:spcPts val="3570"/>
              </a:lnSpc>
            </a:pPr>
          </a:p>
        </p:txBody>
      </p:sp>
      <p:sp>
        <p:nvSpPr>
          <p:cNvPr name="TextBox 6" id="6"/>
          <p:cNvSpPr txBox="true"/>
          <p:nvPr/>
        </p:nvSpPr>
        <p:spPr>
          <a:xfrm rot="0">
            <a:off x="1028700" y="2823184"/>
            <a:ext cx="6938067" cy="580390"/>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0F4662"/>
                </a:solidFill>
                <a:latin typeface="Quicksand Bold"/>
                <a:ea typeface="Quicksand Bold"/>
                <a:cs typeface="Quicksand Bold"/>
                <a:sym typeface="Quicksand Bold"/>
              </a:rPr>
              <a:t>Attributes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TextBox 5" id="5"/>
          <p:cNvSpPr txBox="true"/>
          <p:nvPr/>
        </p:nvSpPr>
        <p:spPr>
          <a:xfrm rot="0">
            <a:off x="1028700" y="3405134"/>
            <a:ext cx="6938067" cy="4000500"/>
          </a:xfrm>
          <a:prstGeom prst="rect">
            <a:avLst/>
          </a:prstGeom>
        </p:spPr>
        <p:txBody>
          <a:bodyPr anchor="t" rtlCol="false" tIns="0" lIns="0" bIns="0" rIns="0">
            <a:spAutoFit/>
          </a:bodyPr>
          <a:lstStyle/>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product_name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product_link</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product_ID</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product_price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product_image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product_ratings</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product_revCounts</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OldPrice</a:t>
            </a:r>
          </a:p>
          <a:p>
            <a:pPr algn="l" marL="0" indent="0" lvl="0">
              <a:lnSpc>
                <a:spcPts val="3570"/>
              </a:lnSpc>
            </a:pPr>
          </a:p>
        </p:txBody>
      </p:sp>
      <p:sp>
        <p:nvSpPr>
          <p:cNvPr name="TextBox 6" id="6"/>
          <p:cNvSpPr txBox="true"/>
          <p:nvPr/>
        </p:nvSpPr>
        <p:spPr>
          <a:xfrm rot="0">
            <a:off x="4632325" y="3405134"/>
            <a:ext cx="6938067" cy="4448175"/>
          </a:xfrm>
          <a:prstGeom prst="rect">
            <a:avLst/>
          </a:prstGeom>
        </p:spPr>
        <p:txBody>
          <a:bodyPr anchor="t" rtlCol="false" tIns="0" lIns="0" bIns="0" rIns="0">
            <a:spAutoFit/>
          </a:bodyPr>
          <a:lstStyle/>
          <a:p>
            <a:pPr algn="l" marL="453392" indent="-226696" lvl="1">
              <a:lnSpc>
                <a:spcPts val="3570"/>
              </a:lnSpc>
              <a:buFont typeface="Arial"/>
              <a:buChar char="•"/>
            </a:pPr>
            <a:r>
              <a:rPr lang="en-US" sz="2100">
                <a:solidFill>
                  <a:srgbClr val="0F4662"/>
                </a:solidFill>
                <a:latin typeface="Quicksand"/>
                <a:ea typeface="Quicksand"/>
                <a:cs typeface="Quicksand"/>
                <a:sym typeface="Quicksand"/>
              </a:rPr>
              <a:t>Category</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Sub_Category</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product_spec</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product_det</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info_dic</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Seller_Name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Seller_ID</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Seller_Link</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brand</a:t>
            </a:r>
          </a:p>
          <a:p>
            <a:pPr algn="l" marL="0" indent="0" lvl="0">
              <a:lnSpc>
                <a:spcPts val="3570"/>
              </a:lnSpc>
            </a:pPr>
          </a:p>
        </p:txBody>
      </p:sp>
      <p:sp>
        <p:nvSpPr>
          <p:cNvPr name="TextBox 7" id="7"/>
          <p:cNvSpPr txBox="true"/>
          <p:nvPr/>
        </p:nvSpPr>
        <p:spPr>
          <a:xfrm rot="0">
            <a:off x="1028700" y="2823184"/>
            <a:ext cx="6938067" cy="580390"/>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0F4662"/>
                </a:solidFill>
                <a:latin typeface="Quicksand Bold"/>
                <a:ea typeface="Quicksand Bold"/>
                <a:cs typeface="Quicksand Bold"/>
                <a:sym typeface="Quicksand Bold"/>
              </a:rPr>
              <a:t>Attributes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10800000">
            <a:off x="8696393" y="15849"/>
            <a:ext cx="9591607" cy="10271151"/>
            <a:chOff x="0" y="0"/>
            <a:chExt cx="2526185" cy="2705159"/>
          </a:xfrm>
        </p:grpSpPr>
        <p:sp>
          <p:nvSpPr>
            <p:cNvPr name="Freeform 4" id="4"/>
            <p:cNvSpPr/>
            <p:nvPr/>
          </p:nvSpPr>
          <p:spPr>
            <a:xfrm flipH="false" flipV="false" rot="0">
              <a:off x="0" y="0"/>
              <a:ext cx="2526185" cy="2705159"/>
            </a:xfrm>
            <a:custGeom>
              <a:avLst/>
              <a:gdLst/>
              <a:ahLst/>
              <a:cxnLst/>
              <a:rect r="r" b="b" t="t" l="l"/>
              <a:pathLst>
                <a:path h="2705159" w="2526185">
                  <a:moveTo>
                    <a:pt x="0" y="0"/>
                  </a:moveTo>
                  <a:lnTo>
                    <a:pt x="2526185" y="0"/>
                  </a:lnTo>
                  <a:lnTo>
                    <a:pt x="2526185" y="2705159"/>
                  </a:lnTo>
                  <a:lnTo>
                    <a:pt x="0" y="2705159"/>
                  </a:lnTo>
                  <a:close/>
                </a:path>
              </a:pathLst>
            </a:custGeom>
            <a:solidFill>
              <a:srgbClr val="7994A0"/>
            </a:solidFill>
          </p:spPr>
        </p:sp>
        <p:sp>
          <p:nvSpPr>
            <p:cNvPr name="TextBox 5" id="5"/>
            <p:cNvSpPr txBox="true"/>
            <p:nvPr/>
          </p:nvSpPr>
          <p:spPr>
            <a:xfrm>
              <a:off x="0" y="-47625"/>
              <a:ext cx="2526185"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TextBox 8" id="8"/>
          <p:cNvSpPr txBox="true"/>
          <p:nvPr/>
        </p:nvSpPr>
        <p:spPr>
          <a:xfrm rot="0">
            <a:off x="1028700" y="3405134"/>
            <a:ext cx="6938067" cy="4000500"/>
          </a:xfrm>
          <a:prstGeom prst="rect">
            <a:avLst/>
          </a:prstGeom>
        </p:spPr>
        <p:txBody>
          <a:bodyPr anchor="t" rtlCol="false" tIns="0" lIns="0" bIns="0" rIns="0">
            <a:spAutoFit/>
          </a:bodyPr>
          <a:lstStyle/>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product_name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product_link</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product_ID</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product_price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product_image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product_ratings</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product_revCounts</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OldPrice</a:t>
            </a:r>
          </a:p>
          <a:p>
            <a:pPr algn="l" marL="0" indent="0" lvl="0">
              <a:lnSpc>
                <a:spcPts val="3570"/>
              </a:lnSpc>
            </a:pPr>
          </a:p>
        </p:txBody>
      </p:sp>
      <p:sp>
        <p:nvSpPr>
          <p:cNvPr name="TextBox 9" id="9"/>
          <p:cNvSpPr txBox="true"/>
          <p:nvPr/>
        </p:nvSpPr>
        <p:spPr>
          <a:xfrm rot="0">
            <a:off x="4632325" y="3405134"/>
            <a:ext cx="6938067" cy="4448175"/>
          </a:xfrm>
          <a:prstGeom prst="rect">
            <a:avLst/>
          </a:prstGeom>
        </p:spPr>
        <p:txBody>
          <a:bodyPr anchor="t" rtlCol="false" tIns="0" lIns="0" bIns="0" rIns="0">
            <a:spAutoFit/>
          </a:bodyPr>
          <a:lstStyle/>
          <a:p>
            <a:pPr algn="l" marL="453392" indent="-226696" lvl="1">
              <a:lnSpc>
                <a:spcPts val="3570"/>
              </a:lnSpc>
              <a:buFont typeface="Arial"/>
              <a:buChar char="•"/>
            </a:pPr>
            <a:r>
              <a:rPr lang="en-US" sz="2100">
                <a:solidFill>
                  <a:srgbClr val="0F4662"/>
                </a:solidFill>
                <a:latin typeface="Quicksand"/>
                <a:ea typeface="Quicksand"/>
                <a:cs typeface="Quicksand"/>
                <a:sym typeface="Quicksand"/>
              </a:rPr>
              <a:t>Category</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Sub_Category</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product_spec</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product_det</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info_dic</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Seller_Name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Seller_ID</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Seller_Link</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brand</a:t>
            </a:r>
          </a:p>
          <a:p>
            <a:pPr algn="l" marL="0" indent="0" lvl="0">
              <a:lnSpc>
                <a:spcPts val="3570"/>
              </a:lnSpc>
            </a:pPr>
          </a:p>
        </p:txBody>
      </p:sp>
      <p:sp>
        <p:nvSpPr>
          <p:cNvPr name="TextBox 10" id="10"/>
          <p:cNvSpPr txBox="true"/>
          <p:nvPr/>
        </p:nvSpPr>
        <p:spPr>
          <a:xfrm rot="0">
            <a:off x="1028700" y="2823184"/>
            <a:ext cx="6938067" cy="580390"/>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0F4662"/>
                </a:solidFill>
                <a:latin typeface="Quicksand Bold"/>
                <a:ea typeface="Quicksand Bold"/>
                <a:cs typeface="Quicksand Bold"/>
                <a:sym typeface="Quicksand Bold"/>
              </a:rPr>
              <a:t>Attributes</a:t>
            </a:r>
          </a:p>
        </p:txBody>
      </p:sp>
      <p:sp>
        <p:nvSpPr>
          <p:cNvPr name="TextBox 11" id="11"/>
          <p:cNvSpPr txBox="true"/>
          <p:nvPr/>
        </p:nvSpPr>
        <p:spPr>
          <a:xfrm rot="0">
            <a:off x="10023163" y="3080041"/>
            <a:ext cx="6938067" cy="1944371"/>
          </a:xfrm>
          <a:prstGeom prst="rect">
            <a:avLst/>
          </a:prstGeom>
        </p:spPr>
        <p:txBody>
          <a:bodyPr anchor="t" rtlCol="false" tIns="0" lIns="0" bIns="0" rIns="0">
            <a:spAutoFit/>
          </a:bodyPr>
          <a:lstStyle/>
          <a:p>
            <a:pPr algn="ctr" marL="0" indent="0" lvl="0">
              <a:lnSpc>
                <a:spcPts val="5179"/>
              </a:lnSpc>
              <a:spcBef>
                <a:spcPct val="0"/>
              </a:spcBef>
            </a:pPr>
            <a:r>
              <a:rPr lang="en-US" sz="3699">
                <a:solidFill>
                  <a:srgbClr val="F8F8F8"/>
                </a:solidFill>
                <a:latin typeface="Quicksand"/>
                <a:ea typeface="Quicksand"/>
                <a:cs typeface="Quicksand"/>
                <a:sym typeface="Quicksand"/>
              </a:rPr>
              <a:t>The scraped data was written into </a:t>
            </a:r>
            <a:r>
              <a:rPr lang="en-US" b="true" sz="3699">
                <a:solidFill>
                  <a:srgbClr val="F8F8F8"/>
                </a:solidFill>
                <a:latin typeface="Quicksand Bold"/>
                <a:ea typeface="Quicksand Bold"/>
                <a:cs typeface="Quicksand Bold"/>
                <a:sym typeface="Quicksand Bold"/>
              </a:rPr>
              <a:t>.json</a:t>
            </a:r>
            <a:r>
              <a:rPr lang="en-US" sz="3699">
                <a:solidFill>
                  <a:srgbClr val="F8F8F8"/>
                </a:solidFill>
                <a:latin typeface="Quicksand"/>
                <a:ea typeface="Quicksand"/>
                <a:cs typeface="Quicksand"/>
                <a:sym typeface="Quicksand"/>
              </a:rPr>
              <a:t> files as seen in the following code:</a:t>
            </a:r>
          </a:p>
        </p:txBody>
      </p:sp>
      <p:sp>
        <p:nvSpPr>
          <p:cNvPr name="Freeform 12" id="12"/>
          <p:cNvSpPr/>
          <p:nvPr/>
        </p:nvSpPr>
        <p:spPr>
          <a:xfrm flipH="false" flipV="false" rot="0">
            <a:off x="8977285" y="6397625"/>
            <a:ext cx="9029824" cy="1315368"/>
          </a:xfrm>
          <a:custGeom>
            <a:avLst/>
            <a:gdLst/>
            <a:ahLst/>
            <a:cxnLst/>
            <a:rect r="r" b="b" t="t" l="l"/>
            <a:pathLst>
              <a:path h="1315368" w="9029824">
                <a:moveTo>
                  <a:pt x="0" y="0"/>
                </a:moveTo>
                <a:lnTo>
                  <a:pt x="9029824" y="0"/>
                </a:lnTo>
                <a:lnTo>
                  <a:pt x="9029824" y="1315368"/>
                </a:lnTo>
                <a:lnTo>
                  <a:pt x="0" y="1315368"/>
                </a:lnTo>
                <a:lnTo>
                  <a:pt x="0" y="0"/>
                </a:lnTo>
                <a:close/>
              </a:path>
            </a:pathLst>
          </a:custGeom>
          <a:blipFill>
            <a:blip r:embed="rId5"/>
            <a:stretch>
              <a:fillRect l="0" t="0" r="0" b="0"/>
            </a:stretch>
          </a:blipFill>
          <a:ln w="38100" cap="sq">
            <a:solidFill>
              <a:srgbClr val="F8F8F8"/>
            </a:solid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TextBox 5" id="5"/>
          <p:cNvSpPr txBox="true"/>
          <p:nvPr/>
        </p:nvSpPr>
        <p:spPr>
          <a:xfrm rot="0">
            <a:off x="1028700" y="3395609"/>
            <a:ext cx="6938067" cy="1454150"/>
          </a:xfrm>
          <a:prstGeom prst="rect">
            <a:avLst/>
          </a:prstGeom>
        </p:spPr>
        <p:txBody>
          <a:bodyPr anchor="t" rtlCol="false" tIns="0" lIns="0" bIns="0" rIns="0">
            <a:spAutoFit/>
          </a:bodyPr>
          <a:lstStyle/>
          <a:p>
            <a:pPr algn="l" marL="0" indent="0" lvl="0">
              <a:lnSpc>
                <a:spcPts val="3910"/>
              </a:lnSpc>
            </a:pPr>
            <a:r>
              <a:rPr lang="en-US" sz="2300">
                <a:solidFill>
                  <a:srgbClr val="0F4662"/>
                </a:solidFill>
                <a:latin typeface="Quicksand"/>
                <a:ea typeface="Quicksand"/>
                <a:cs typeface="Quicksand"/>
                <a:sym typeface="Quicksand"/>
              </a:rPr>
              <a:t>Cosine similarity: we used cosine similarity to compare between products to find matched products &amp; suggest them to the user:</a:t>
            </a:r>
          </a:p>
        </p:txBody>
      </p:sp>
      <p:sp>
        <p:nvSpPr>
          <p:cNvPr name="TextBox 6" id="6"/>
          <p:cNvSpPr txBox="true"/>
          <p:nvPr/>
        </p:nvSpPr>
        <p:spPr>
          <a:xfrm rot="0">
            <a:off x="1028700" y="2823184"/>
            <a:ext cx="6938067" cy="580390"/>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0F4662"/>
                </a:solidFill>
                <a:latin typeface="Quicksand Bold"/>
                <a:ea typeface="Quicksand Bold"/>
                <a:cs typeface="Quicksand Bold"/>
                <a:sym typeface="Quicksand Bold"/>
              </a:rPr>
              <a:t>Similarity</a:t>
            </a:r>
          </a:p>
        </p:txBody>
      </p:sp>
      <p:sp>
        <p:nvSpPr>
          <p:cNvPr name="Freeform 7" id="7"/>
          <p:cNvSpPr/>
          <p:nvPr/>
        </p:nvSpPr>
        <p:spPr>
          <a:xfrm flipH="false" flipV="false" rot="0">
            <a:off x="3732916" y="5143500"/>
            <a:ext cx="10822168" cy="3496700"/>
          </a:xfrm>
          <a:custGeom>
            <a:avLst/>
            <a:gdLst/>
            <a:ahLst/>
            <a:cxnLst/>
            <a:rect r="r" b="b" t="t" l="l"/>
            <a:pathLst>
              <a:path h="3496700" w="10822168">
                <a:moveTo>
                  <a:pt x="0" y="0"/>
                </a:moveTo>
                <a:lnTo>
                  <a:pt x="10822168" y="0"/>
                </a:lnTo>
                <a:lnTo>
                  <a:pt x="10822168" y="3496700"/>
                </a:lnTo>
                <a:lnTo>
                  <a:pt x="0" y="3496700"/>
                </a:lnTo>
                <a:lnTo>
                  <a:pt x="0" y="0"/>
                </a:lnTo>
                <a:close/>
              </a:path>
            </a:pathLst>
          </a:custGeom>
          <a:blipFill>
            <a:blip r:embed="rId5"/>
            <a:stretch>
              <a:fillRect l="-5821" t="-38798" r="-44153" b="-10895"/>
            </a:stretch>
          </a:blipFill>
          <a:ln w="38100" cap="sq">
            <a:solidFill>
              <a:srgbClr val="0F4662"/>
            </a:solid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93371" y="5143500"/>
            <a:ext cx="11301259" cy="3644656"/>
          </a:xfrm>
          <a:custGeom>
            <a:avLst/>
            <a:gdLst/>
            <a:ahLst/>
            <a:cxnLst/>
            <a:rect r="r" b="b" t="t" l="l"/>
            <a:pathLst>
              <a:path h="3644656" w="11301259">
                <a:moveTo>
                  <a:pt x="0" y="0"/>
                </a:moveTo>
                <a:lnTo>
                  <a:pt x="11301258" y="0"/>
                </a:lnTo>
                <a:lnTo>
                  <a:pt x="11301258" y="3644656"/>
                </a:lnTo>
                <a:lnTo>
                  <a:pt x="0" y="3644656"/>
                </a:lnTo>
                <a:lnTo>
                  <a:pt x="0" y="0"/>
                </a:lnTo>
                <a:close/>
              </a:path>
            </a:pathLst>
          </a:custGeom>
          <a:blipFill>
            <a:blip r:embed="rId5"/>
            <a:stretch>
              <a:fillRect l="0" t="0" r="0" b="0"/>
            </a:stretch>
          </a:blipFill>
        </p:spPr>
      </p:sp>
      <p:sp>
        <p:nvSpPr>
          <p:cNvPr name="TextBox 5" id="5"/>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TextBox 6" id="6"/>
          <p:cNvSpPr txBox="true"/>
          <p:nvPr/>
        </p:nvSpPr>
        <p:spPr>
          <a:xfrm rot="0">
            <a:off x="1028700" y="3395609"/>
            <a:ext cx="6938067" cy="958850"/>
          </a:xfrm>
          <a:prstGeom prst="rect">
            <a:avLst/>
          </a:prstGeom>
        </p:spPr>
        <p:txBody>
          <a:bodyPr anchor="t" rtlCol="false" tIns="0" lIns="0" bIns="0" rIns="0">
            <a:spAutoFit/>
          </a:bodyPr>
          <a:lstStyle/>
          <a:p>
            <a:pPr algn="l" marL="0" indent="0" lvl="0">
              <a:lnSpc>
                <a:spcPts val="3910"/>
              </a:lnSpc>
            </a:pPr>
            <a:r>
              <a:rPr lang="en-US" sz="2300">
                <a:solidFill>
                  <a:srgbClr val="0F4662"/>
                </a:solidFill>
                <a:latin typeface="Quicksand"/>
                <a:ea typeface="Quicksand"/>
                <a:cs typeface="Quicksand"/>
                <a:sym typeface="Quicksand"/>
              </a:rPr>
              <a:t>After using cosine similarity: New attribute is found </a:t>
            </a:r>
            <a:r>
              <a:rPr lang="en-US" b="true" sz="2300">
                <a:solidFill>
                  <a:srgbClr val="0F4662"/>
                </a:solidFill>
                <a:latin typeface="Quicksand Bold"/>
                <a:ea typeface="Quicksand Bold"/>
                <a:cs typeface="Quicksand Bold"/>
                <a:sym typeface="Quicksand Bold"/>
              </a:rPr>
              <a:t>“matchedProduct” </a:t>
            </a:r>
            <a:r>
              <a:rPr lang="en-US" sz="2300">
                <a:solidFill>
                  <a:srgbClr val="0F4662"/>
                </a:solidFill>
                <a:latin typeface="Quicksand"/>
                <a:ea typeface="Quicksand"/>
                <a:cs typeface="Quicksand"/>
                <a:sym typeface="Quicksand"/>
              </a:rPr>
              <a:t>by ID:</a:t>
            </a:r>
          </a:p>
        </p:txBody>
      </p:sp>
      <p:sp>
        <p:nvSpPr>
          <p:cNvPr name="TextBox 7" id="7"/>
          <p:cNvSpPr txBox="true"/>
          <p:nvPr/>
        </p:nvSpPr>
        <p:spPr>
          <a:xfrm rot="0">
            <a:off x="1028700" y="2823184"/>
            <a:ext cx="6938067" cy="580390"/>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0F4662"/>
                </a:solidFill>
                <a:latin typeface="Quicksand Bold"/>
                <a:ea typeface="Quicksand Bold"/>
                <a:cs typeface="Quicksand Bold"/>
                <a:sym typeface="Quicksand Bold"/>
              </a:rPr>
              <a:t>Similarity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TextBox 5" id="5"/>
          <p:cNvSpPr txBox="true"/>
          <p:nvPr/>
        </p:nvSpPr>
        <p:spPr>
          <a:xfrm rot="0">
            <a:off x="1028700" y="3405134"/>
            <a:ext cx="6938067" cy="4000500"/>
          </a:xfrm>
          <a:prstGeom prst="rect">
            <a:avLst/>
          </a:prstGeom>
        </p:spPr>
        <p:txBody>
          <a:bodyPr anchor="t" rtlCol="false" tIns="0" lIns="0" bIns="0" rIns="0">
            <a:spAutoFit/>
          </a:bodyPr>
          <a:lstStyle/>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product_name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product_link</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product_ID</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product_price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product_image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product_ratings</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product_revCounts</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OldPrice</a:t>
            </a:r>
          </a:p>
          <a:p>
            <a:pPr algn="l" marL="0" indent="0" lvl="0">
              <a:lnSpc>
                <a:spcPts val="3570"/>
              </a:lnSpc>
            </a:pPr>
          </a:p>
        </p:txBody>
      </p:sp>
      <p:sp>
        <p:nvSpPr>
          <p:cNvPr name="TextBox 6" id="6"/>
          <p:cNvSpPr txBox="true"/>
          <p:nvPr/>
        </p:nvSpPr>
        <p:spPr>
          <a:xfrm rot="0">
            <a:off x="4632325" y="3405134"/>
            <a:ext cx="6938067" cy="4448175"/>
          </a:xfrm>
          <a:prstGeom prst="rect">
            <a:avLst/>
          </a:prstGeom>
        </p:spPr>
        <p:txBody>
          <a:bodyPr anchor="t" rtlCol="false" tIns="0" lIns="0" bIns="0" rIns="0">
            <a:spAutoFit/>
          </a:bodyPr>
          <a:lstStyle/>
          <a:p>
            <a:pPr algn="l" marL="453392" indent="-226696" lvl="1">
              <a:lnSpc>
                <a:spcPts val="3570"/>
              </a:lnSpc>
              <a:buFont typeface="Arial"/>
              <a:buChar char="•"/>
            </a:pPr>
            <a:r>
              <a:rPr lang="en-US" sz="2100">
                <a:solidFill>
                  <a:srgbClr val="0F4662"/>
                </a:solidFill>
                <a:latin typeface="Quicksand"/>
                <a:ea typeface="Quicksand"/>
                <a:cs typeface="Quicksand"/>
                <a:sym typeface="Quicksand"/>
              </a:rPr>
              <a:t>Category</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Sub_Category</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product_spec</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product_det</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info_dic</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Seller_Name</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Seller_ID</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Seller_Link</a:t>
            </a:r>
          </a:p>
          <a:p>
            <a:pPr algn="l" marL="453392" indent="-226696" lvl="1">
              <a:lnSpc>
                <a:spcPts val="3570"/>
              </a:lnSpc>
              <a:buFont typeface="Arial"/>
              <a:buChar char="•"/>
            </a:pPr>
            <a:r>
              <a:rPr lang="en-US" sz="2100">
                <a:solidFill>
                  <a:srgbClr val="0F4662"/>
                </a:solidFill>
                <a:latin typeface="Quicksand"/>
                <a:ea typeface="Quicksand"/>
                <a:cs typeface="Quicksand"/>
                <a:sym typeface="Quicksand"/>
              </a:rPr>
              <a:t>brand</a:t>
            </a:r>
          </a:p>
          <a:p>
            <a:pPr algn="l" marL="0" indent="0" lvl="0">
              <a:lnSpc>
                <a:spcPts val="3570"/>
              </a:lnSpc>
            </a:pPr>
          </a:p>
        </p:txBody>
      </p:sp>
      <p:grpSp>
        <p:nvGrpSpPr>
          <p:cNvPr name="Group 7" id="7"/>
          <p:cNvGrpSpPr/>
          <p:nvPr/>
        </p:nvGrpSpPr>
        <p:grpSpPr>
          <a:xfrm rot="-10800000">
            <a:off x="8696393" y="15849"/>
            <a:ext cx="9591607" cy="10271151"/>
            <a:chOff x="0" y="0"/>
            <a:chExt cx="2526185" cy="2705159"/>
          </a:xfrm>
        </p:grpSpPr>
        <p:sp>
          <p:nvSpPr>
            <p:cNvPr name="Freeform 8" id="8"/>
            <p:cNvSpPr/>
            <p:nvPr/>
          </p:nvSpPr>
          <p:spPr>
            <a:xfrm flipH="false" flipV="false" rot="0">
              <a:off x="0" y="0"/>
              <a:ext cx="2526185" cy="2705159"/>
            </a:xfrm>
            <a:custGeom>
              <a:avLst/>
              <a:gdLst/>
              <a:ahLst/>
              <a:cxnLst/>
              <a:rect r="r" b="b" t="t" l="l"/>
              <a:pathLst>
                <a:path h="2705159" w="2526185">
                  <a:moveTo>
                    <a:pt x="0" y="0"/>
                  </a:moveTo>
                  <a:lnTo>
                    <a:pt x="2526185" y="0"/>
                  </a:lnTo>
                  <a:lnTo>
                    <a:pt x="2526185" y="2705159"/>
                  </a:lnTo>
                  <a:lnTo>
                    <a:pt x="0" y="2705159"/>
                  </a:lnTo>
                  <a:close/>
                </a:path>
              </a:pathLst>
            </a:custGeom>
            <a:solidFill>
              <a:srgbClr val="7994A0"/>
            </a:solidFill>
          </p:spPr>
        </p:sp>
        <p:sp>
          <p:nvSpPr>
            <p:cNvPr name="TextBox 9" id="9"/>
            <p:cNvSpPr txBox="true"/>
            <p:nvPr/>
          </p:nvSpPr>
          <p:spPr>
            <a:xfrm>
              <a:off x="0" y="-47625"/>
              <a:ext cx="2526185" cy="2752784"/>
            </a:xfrm>
            <a:prstGeom prst="rect">
              <a:avLst/>
            </a:prstGeom>
          </p:spPr>
          <p:txBody>
            <a:bodyPr anchor="ctr" rtlCol="false" tIns="50800" lIns="50800" bIns="50800" rIns="50800"/>
            <a:lstStyle/>
            <a:p>
              <a:pPr algn="ctr">
                <a:lnSpc>
                  <a:spcPts val="3693"/>
                </a:lnSpc>
              </a:pPr>
            </a:p>
          </p:txBody>
        </p:sp>
      </p:grpSp>
      <p:grpSp>
        <p:nvGrpSpPr>
          <p:cNvPr name="Group 10" id="10"/>
          <p:cNvGrpSpPr/>
          <p:nvPr/>
        </p:nvGrpSpPr>
        <p:grpSpPr>
          <a:xfrm rot="0">
            <a:off x="1028700" y="5681609"/>
            <a:ext cx="2985949" cy="958836"/>
            <a:chOff x="0" y="0"/>
            <a:chExt cx="786423" cy="252533"/>
          </a:xfrm>
        </p:grpSpPr>
        <p:sp>
          <p:nvSpPr>
            <p:cNvPr name="Freeform 11" id="11"/>
            <p:cNvSpPr/>
            <p:nvPr/>
          </p:nvSpPr>
          <p:spPr>
            <a:xfrm flipH="false" flipV="false" rot="0">
              <a:off x="0" y="0"/>
              <a:ext cx="786423" cy="252533"/>
            </a:xfrm>
            <a:custGeom>
              <a:avLst/>
              <a:gdLst/>
              <a:ahLst/>
              <a:cxnLst/>
              <a:rect r="r" b="b" t="t" l="l"/>
              <a:pathLst>
                <a:path h="252533" w="786423">
                  <a:moveTo>
                    <a:pt x="0" y="0"/>
                  </a:moveTo>
                  <a:lnTo>
                    <a:pt x="786423" y="0"/>
                  </a:lnTo>
                  <a:lnTo>
                    <a:pt x="786423" y="252533"/>
                  </a:lnTo>
                  <a:lnTo>
                    <a:pt x="0" y="252533"/>
                  </a:lnTo>
                  <a:close/>
                </a:path>
              </a:pathLst>
            </a:custGeom>
            <a:solidFill>
              <a:srgbClr val="000000">
                <a:alpha val="0"/>
              </a:srgbClr>
            </a:solidFill>
            <a:ln w="47625" cap="sq">
              <a:solidFill>
                <a:srgbClr val="FF3131"/>
              </a:solidFill>
              <a:prstDash val="solid"/>
              <a:miter/>
            </a:ln>
          </p:spPr>
        </p:sp>
        <p:sp>
          <p:nvSpPr>
            <p:cNvPr name="TextBox 12" id="12"/>
            <p:cNvSpPr txBox="true"/>
            <p:nvPr/>
          </p:nvSpPr>
          <p:spPr>
            <a:xfrm>
              <a:off x="0" y="-104775"/>
              <a:ext cx="786423" cy="357308"/>
            </a:xfrm>
            <a:prstGeom prst="rect">
              <a:avLst/>
            </a:prstGeom>
          </p:spPr>
          <p:txBody>
            <a:bodyPr anchor="ctr" rtlCol="false" tIns="50800" lIns="50800" bIns="50800" rIns="50800"/>
            <a:lstStyle/>
            <a:p>
              <a:pPr algn="ctr">
                <a:lnSpc>
                  <a:spcPts val="3570"/>
                </a:lnSpc>
              </a:pPr>
            </a:p>
          </p:txBody>
        </p:sp>
      </p:grpSp>
      <p:sp>
        <p:nvSpPr>
          <p:cNvPr name="TextBox 13" id="13"/>
          <p:cNvSpPr txBox="true"/>
          <p:nvPr/>
        </p:nvSpPr>
        <p:spPr>
          <a:xfrm rot="0">
            <a:off x="1028700" y="2823184"/>
            <a:ext cx="6938067" cy="580390"/>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0F4662"/>
                </a:solidFill>
                <a:latin typeface="Quicksand Bold"/>
                <a:ea typeface="Quicksand Bold"/>
                <a:cs typeface="Quicksand Bold"/>
                <a:sym typeface="Quicksand Bold"/>
              </a:rPr>
              <a:t>Attributes</a:t>
            </a:r>
          </a:p>
        </p:txBody>
      </p:sp>
      <p:sp>
        <p:nvSpPr>
          <p:cNvPr name="TextBox 14" id="14"/>
          <p:cNvSpPr txBox="true"/>
          <p:nvPr/>
        </p:nvSpPr>
        <p:spPr>
          <a:xfrm rot="0">
            <a:off x="10023163" y="962025"/>
            <a:ext cx="6938067" cy="3916046"/>
          </a:xfrm>
          <a:prstGeom prst="rect">
            <a:avLst/>
          </a:prstGeom>
        </p:spPr>
        <p:txBody>
          <a:bodyPr anchor="t" rtlCol="false" tIns="0" lIns="0" bIns="0" rIns="0">
            <a:spAutoFit/>
          </a:bodyPr>
          <a:lstStyle/>
          <a:p>
            <a:pPr algn="ctr">
              <a:lnSpc>
                <a:spcPts val="5179"/>
              </a:lnSpc>
            </a:pPr>
            <a:r>
              <a:rPr lang="en-US" sz="3699">
                <a:solidFill>
                  <a:srgbClr val="F8F8F8"/>
                </a:solidFill>
                <a:latin typeface="Quicksand"/>
                <a:ea typeface="Quicksand"/>
                <a:cs typeface="Quicksand"/>
                <a:sym typeface="Quicksand"/>
              </a:rPr>
              <a:t>We could have known the best of them without the intervention of machine learning, but this cannot be done.</a:t>
            </a:r>
          </a:p>
          <a:p>
            <a:pPr algn="ctr" marL="0" indent="0" lvl="0">
              <a:lnSpc>
                <a:spcPts val="5179"/>
              </a:lnSpc>
              <a:spcBef>
                <a:spcPct val="0"/>
              </a:spcBef>
            </a:pPr>
          </a:p>
        </p:txBody>
      </p:sp>
      <p:sp>
        <p:nvSpPr>
          <p:cNvPr name="TextBox 15" id="15"/>
          <p:cNvSpPr txBox="true"/>
          <p:nvPr/>
        </p:nvSpPr>
        <p:spPr>
          <a:xfrm rot="0">
            <a:off x="10023163" y="6116293"/>
            <a:ext cx="6938067" cy="1944371"/>
          </a:xfrm>
          <a:prstGeom prst="rect">
            <a:avLst/>
          </a:prstGeom>
        </p:spPr>
        <p:txBody>
          <a:bodyPr anchor="t" rtlCol="false" tIns="0" lIns="0" bIns="0" rIns="0">
            <a:spAutoFit/>
          </a:bodyPr>
          <a:lstStyle/>
          <a:p>
            <a:pPr algn="ctr" marL="0" indent="0" lvl="0">
              <a:lnSpc>
                <a:spcPts val="5179"/>
              </a:lnSpc>
              <a:spcBef>
                <a:spcPct val="0"/>
              </a:spcBef>
            </a:pPr>
            <a:r>
              <a:rPr lang="en-US" b="true" sz="3699">
                <a:solidFill>
                  <a:srgbClr val="FAFAFA"/>
                </a:solidFill>
                <a:latin typeface="Quicksand Bold"/>
                <a:ea typeface="Quicksand Bold"/>
                <a:cs typeface="Quicksand Bold"/>
                <a:sym typeface="Quicksand Bold"/>
              </a:rPr>
              <a:t>But we discovered that there are people who give the rating wrong.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3442710" y="3900168"/>
            <a:ext cx="11402580" cy="2239013"/>
          </a:xfrm>
          <a:prstGeom prst="rect">
            <a:avLst/>
          </a:prstGeom>
        </p:spPr>
        <p:txBody>
          <a:bodyPr anchor="t" rtlCol="false" tIns="0" lIns="0" bIns="0" rIns="0">
            <a:spAutoFit/>
          </a:bodyPr>
          <a:lstStyle/>
          <a:p>
            <a:pPr algn="ctr" marL="0" indent="0" lvl="0">
              <a:lnSpc>
                <a:spcPts val="18339"/>
              </a:lnSpc>
              <a:spcBef>
                <a:spcPct val="0"/>
              </a:spcBef>
            </a:pPr>
            <a:r>
              <a:rPr lang="en-US" b="true" sz="13099" i="true">
                <a:solidFill>
                  <a:srgbClr val="0F4662"/>
                </a:solidFill>
                <a:latin typeface="Cormorant Garamond Bold Italics"/>
                <a:ea typeface="Cormorant Garamond Bold Italics"/>
                <a:cs typeface="Cormorant Garamond Bold Italics"/>
                <a:sym typeface="Cormorant Garamond Bold Italics"/>
              </a:rPr>
              <a:t>Preprocessing</a:t>
            </a:r>
          </a:p>
        </p:txBody>
      </p:sp>
      <p:sp>
        <p:nvSpPr>
          <p:cNvPr name="AutoShape 4" id="4"/>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7" id="7"/>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928486" y="1967204"/>
            <a:ext cx="6330814" cy="6368441"/>
            <a:chOff x="0" y="0"/>
            <a:chExt cx="8441085" cy="8491255"/>
          </a:xfrm>
        </p:grpSpPr>
        <p:pic>
          <p:nvPicPr>
            <p:cNvPr name="Picture 8" id="8"/>
            <p:cNvPicPr>
              <a:picLocks noChangeAspect="true"/>
            </p:cNvPicPr>
            <p:nvPr/>
          </p:nvPicPr>
          <p:blipFill>
            <a:blip r:embed="rId5"/>
            <a:srcRect l="295" t="0" r="295" b="0"/>
            <a:stretch>
              <a:fillRect/>
            </a:stretch>
          </p:blipFill>
          <p:spPr>
            <a:xfrm flipH="false" flipV="false">
              <a:off x="0" y="0"/>
              <a:ext cx="8441085" cy="8491255"/>
            </a:xfrm>
            <a:prstGeom prst="rect">
              <a:avLst/>
            </a:prstGeom>
          </p:spPr>
        </p:pic>
      </p:grpSp>
      <p:sp>
        <p:nvSpPr>
          <p:cNvPr name="TextBox 9" id="9"/>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Preprocessing</a:t>
            </a:r>
          </a:p>
        </p:txBody>
      </p:sp>
      <p:sp>
        <p:nvSpPr>
          <p:cNvPr name="TextBox 10" id="10"/>
          <p:cNvSpPr txBox="true"/>
          <p:nvPr/>
        </p:nvSpPr>
        <p:spPr>
          <a:xfrm rot="0">
            <a:off x="1028700" y="3651511"/>
            <a:ext cx="7792446" cy="2867308"/>
          </a:xfrm>
          <a:prstGeom prst="rect">
            <a:avLst/>
          </a:prstGeom>
        </p:spPr>
        <p:txBody>
          <a:bodyPr anchor="t" rtlCol="false" tIns="0" lIns="0" bIns="0" rIns="0">
            <a:spAutoFit/>
          </a:bodyPr>
          <a:lstStyle/>
          <a:p>
            <a:pPr algn="l" marL="0" indent="0" lvl="0">
              <a:lnSpc>
                <a:spcPts val="4582"/>
              </a:lnSpc>
            </a:pPr>
            <a:r>
              <a:rPr lang="en-US" sz="2695">
                <a:solidFill>
                  <a:srgbClr val="0F4662"/>
                </a:solidFill>
                <a:latin typeface="Quicksand"/>
                <a:ea typeface="Quicksand"/>
                <a:cs typeface="Quicksand"/>
                <a:sym typeface="Quicksand"/>
              </a:rPr>
              <a:t>We used Kaggle to obtain a dataset that contained both </a:t>
            </a:r>
            <a:r>
              <a:rPr lang="en-US" b="true" sz="2695">
                <a:solidFill>
                  <a:srgbClr val="0F4662"/>
                </a:solidFill>
                <a:latin typeface="Quicksand Bold"/>
                <a:ea typeface="Quicksand Bold"/>
                <a:cs typeface="Quicksand Bold"/>
                <a:sym typeface="Quicksand Bold"/>
              </a:rPr>
              <a:t>Arabic</a:t>
            </a:r>
            <a:r>
              <a:rPr lang="en-US" sz="2695">
                <a:solidFill>
                  <a:srgbClr val="0F4662"/>
                </a:solidFill>
                <a:latin typeface="Quicksand"/>
                <a:ea typeface="Quicksand"/>
                <a:cs typeface="Quicksand"/>
                <a:sym typeface="Quicksand"/>
              </a:rPr>
              <a:t> and </a:t>
            </a:r>
            <a:r>
              <a:rPr lang="en-US" b="true" sz="2695">
                <a:solidFill>
                  <a:srgbClr val="0F4662"/>
                </a:solidFill>
                <a:latin typeface="Quicksand Bold"/>
                <a:ea typeface="Quicksand Bold"/>
                <a:cs typeface="Quicksand Bold"/>
                <a:sym typeface="Quicksand Bold"/>
              </a:rPr>
              <a:t>English </a:t>
            </a:r>
            <a:r>
              <a:rPr lang="en-US" sz="2695">
                <a:solidFill>
                  <a:srgbClr val="0F4662"/>
                </a:solidFill>
                <a:latin typeface="Quicksand"/>
                <a:ea typeface="Quicksand"/>
                <a:cs typeface="Quicksand"/>
                <a:sym typeface="Quicksand"/>
              </a:rPr>
              <a:t>text. We then separated the data into two sets based on the language to train the model effectively on each </a:t>
            </a:r>
            <a:r>
              <a:rPr lang="en-US" b="true" sz="2695">
                <a:solidFill>
                  <a:srgbClr val="0F4662"/>
                </a:solidFill>
                <a:latin typeface="Quicksand Bold"/>
                <a:ea typeface="Quicksand Bold"/>
                <a:cs typeface="Quicksand Bold"/>
                <a:sym typeface="Quicksand Bold"/>
              </a:rPr>
              <a:t>language-specific dataset</a:t>
            </a:r>
            <a:r>
              <a:rPr lang="en-US" sz="2695">
                <a:solidFill>
                  <a:srgbClr val="0F4662"/>
                </a:solidFill>
                <a:latin typeface="Quicksand"/>
                <a:ea typeface="Quicksand"/>
                <a:cs typeface="Quicksand"/>
                <a:sym typeface="Quicksand"/>
              </a:rPr>
              <a:t>.</a:t>
            </a:r>
          </a:p>
        </p:txBody>
      </p:sp>
      <p:sp>
        <p:nvSpPr>
          <p:cNvPr name="TextBox 11" id="11"/>
          <p:cNvSpPr txBox="true"/>
          <p:nvPr/>
        </p:nvSpPr>
        <p:spPr>
          <a:xfrm rot="0">
            <a:off x="1028700" y="2823184"/>
            <a:ext cx="6938067" cy="580390"/>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0F4662"/>
                </a:solidFill>
                <a:latin typeface="Quicksand Bold"/>
                <a:ea typeface="Quicksand Bold"/>
                <a:cs typeface="Quicksand Bold"/>
                <a:sym typeface="Quicksand Bold"/>
              </a:rPr>
              <a:t>Collecting Data about Reviews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3392353" y="1376755"/>
            <a:ext cx="3013559" cy="2994687"/>
          </a:xfrm>
          <a:custGeom>
            <a:avLst/>
            <a:gdLst/>
            <a:ahLst/>
            <a:cxnLst/>
            <a:rect r="r" b="b" t="t" l="l"/>
            <a:pathLst>
              <a:path h="2994687" w="3013559">
                <a:moveTo>
                  <a:pt x="0" y="0"/>
                </a:moveTo>
                <a:lnTo>
                  <a:pt x="3013560" y="0"/>
                </a:lnTo>
                <a:lnTo>
                  <a:pt x="3013560" y="2994686"/>
                </a:lnTo>
                <a:lnTo>
                  <a:pt x="0" y="2994686"/>
                </a:lnTo>
                <a:lnTo>
                  <a:pt x="0" y="0"/>
                </a:lnTo>
                <a:close/>
              </a:path>
            </a:pathLst>
          </a:custGeom>
          <a:blipFill>
            <a:blip r:embed="rId3"/>
            <a:stretch>
              <a:fillRect l="0" t="-7961" r="0" b="-7961"/>
            </a:stretch>
          </a:blipFill>
          <a:ln w="38100" cap="sq">
            <a:solidFill>
              <a:srgbClr val="000000"/>
            </a:solidFill>
            <a:prstDash val="solid"/>
            <a:miter/>
          </a:ln>
        </p:spPr>
      </p:sp>
      <p:sp>
        <p:nvSpPr>
          <p:cNvPr name="Freeform 4" id="4"/>
          <p:cNvSpPr/>
          <p:nvPr/>
        </p:nvSpPr>
        <p:spPr>
          <a:xfrm flipH="false" flipV="false" rot="0">
            <a:off x="12843130" y="5284462"/>
            <a:ext cx="4112007" cy="2600731"/>
          </a:xfrm>
          <a:custGeom>
            <a:avLst/>
            <a:gdLst/>
            <a:ahLst/>
            <a:cxnLst/>
            <a:rect r="r" b="b" t="t" l="l"/>
            <a:pathLst>
              <a:path h="2600731" w="4112007">
                <a:moveTo>
                  <a:pt x="0" y="0"/>
                </a:moveTo>
                <a:lnTo>
                  <a:pt x="4112007" y="0"/>
                </a:lnTo>
                <a:lnTo>
                  <a:pt x="4112007" y="2600731"/>
                </a:lnTo>
                <a:lnTo>
                  <a:pt x="0" y="2600731"/>
                </a:lnTo>
                <a:lnTo>
                  <a:pt x="0" y="0"/>
                </a:lnTo>
                <a:close/>
              </a:path>
            </a:pathLst>
          </a:custGeom>
          <a:blipFill>
            <a:blip r:embed="rId4"/>
            <a:stretch>
              <a:fillRect l="-2252" t="0" r="-12382" b="0"/>
            </a:stretch>
          </a:blipFill>
        </p:spPr>
      </p:sp>
      <p:sp>
        <p:nvSpPr>
          <p:cNvPr name="Freeform 5" id="5"/>
          <p:cNvSpPr/>
          <p:nvPr/>
        </p:nvSpPr>
        <p:spPr>
          <a:xfrm flipH="false" flipV="false" rot="0">
            <a:off x="6628301" y="5287743"/>
            <a:ext cx="5765324" cy="2600731"/>
          </a:xfrm>
          <a:custGeom>
            <a:avLst/>
            <a:gdLst/>
            <a:ahLst/>
            <a:cxnLst/>
            <a:rect r="r" b="b" t="t" l="l"/>
            <a:pathLst>
              <a:path h="2600731" w="5765324">
                <a:moveTo>
                  <a:pt x="0" y="0"/>
                </a:moveTo>
                <a:lnTo>
                  <a:pt x="5765325" y="0"/>
                </a:lnTo>
                <a:lnTo>
                  <a:pt x="5765325" y="2600731"/>
                </a:lnTo>
                <a:lnTo>
                  <a:pt x="0" y="2600731"/>
                </a:lnTo>
                <a:lnTo>
                  <a:pt x="0" y="0"/>
                </a:lnTo>
                <a:close/>
              </a:path>
            </a:pathLst>
          </a:custGeom>
          <a:blipFill>
            <a:blip r:embed="rId5"/>
            <a:stretch>
              <a:fillRect l="0" t="0" r="-15280" b="0"/>
            </a:stretch>
          </a:blipFill>
        </p:spPr>
      </p:sp>
      <p:sp>
        <p:nvSpPr>
          <p:cNvPr name="Freeform 6" id="6"/>
          <p:cNvSpPr/>
          <p:nvPr/>
        </p:nvSpPr>
        <p:spPr>
          <a:xfrm flipH="false" flipV="false" rot="0">
            <a:off x="1028700" y="5336722"/>
            <a:ext cx="5155316" cy="2551752"/>
          </a:xfrm>
          <a:custGeom>
            <a:avLst/>
            <a:gdLst/>
            <a:ahLst/>
            <a:cxnLst/>
            <a:rect r="r" b="b" t="t" l="l"/>
            <a:pathLst>
              <a:path h="2551752" w="5155316">
                <a:moveTo>
                  <a:pt x="0" y="0"/>
                </a:moveTo>
                <a:lnTo>
                  <a:pt x="5155316" y="0"/>
                </a:lnTo>
                <a:lnTo>
                  <a:pt x="5155316" y="2551752"/>
                </a:lnTo>
                <a:lnTo>
                  <a:pt x="0" y="2551752"/>
                </a:lnTo>
                <a:lnTo>
                  <a:pt x="0" y="0"/>
                </a:lnTo>
                <a:close/>
              </a:path>
            </a:pathLst>
          </a:custGeom>
          <a:blipFill>
            <a:blip r:embed="rId6"/>
            <a:stretch>
              <a:fillRect l="0" t="0" r="0" b="0"/>
            </a:stretch>
          </a:blipFill>
        </p:spPr>
      </p:sp>
      <p:sp>
        <p:nvSpPr>
          <p:cNvPr name="Freeform 7" id="7"/>
          <p:cNvSpPr/>
          <p:nvPr/>
        </p:nvSpPr>
        <p:spPr>
          <a:xfrm flipH="false" flipV="false" rot="0">
            <a:off x="1132405" y="1893097"/>
            <a:ext cx="6090303" cy="2599451"/>
          </a:xfrm>
          <a:custGeom>
            <a:avLst/>
            <a:gdLst/>
            <a:ahLst/>
            <a:cxnLst/>
            <a:rect r="r" b="b" t="t" l="l"/>
            <a:pathLst>
              <a:path h="2599451" w="6090303">
                <a:moveTo>
                  <a:pt x="0" y="0"/>
                </a:moveTo>
                <a:lnTo>
                  <a:pt x="6090302" y="0"/>
                </a:lnTo>
                <a:lnTo>
                  <a:pt x="6090302" y="2599451"/>
                </a:lnTo>
                <a:lnTo>
                  <a:pt x="0" y="2599451"/>
                </a:lnTo>
                <a:lnTo>
                  <a:pt x="0" y="0"/>
                </a:lnTo>
                <a:close/>
              </a:path>
            </a:pathLst>
          </a:custGeom>
          <a:blipFill>
            <a:blip r:embed="rId7"/>
            <a:stretch>
              <a:fillRect l="-2139" t="0" r="0" b="0"/>
            </a:stretch>
          </a:blipFill>
        </p:spPr>
      </p:sp>
      <p:sp>
        <p:nvSpPr>
          <p:cNvPr name="Freeform 8" id="8"/>
          <p:cNvSpPr/>
          <p:nvPr/>
        </p:nvSpPr>
        <p:spPr>
          <a:xfrm flipH="false" flipV="false" rot="0">
            <a:off x="8179085" y="1376755"/>
            <a:ext cx="2663758" cy="3061333"/>
          </a:xfrm>
          <a:custGeom>
            <a:avLst/>
            <a:gdLst/>
            <a:ahLst/>
            <a:cxnLst/>
            <a:rect r="r" b="b" t="t" l="l"/>
            <a:pathLst>
              <a:path h="3061333" w="2663758">
                <a:moveTo>
                  <a:pt x="0" y="0"/>
                </a:moveTo>
                <a:lnTo>
                  <a:pt x="2663757" y="0"/>
                </a:lnTo>
                <a:lnTo>
                  <a:pt x="2663757" y="3061333"/>
                </a:lnTo>
                <a:lnTo>
                  <a:pt x="0" y="3061333"/>
                </a:lnTo>
                <a:lnTo>
                  <a:pt x="0" y="0"/>
                </a:lnTo>
                <a:close/>
              </a:path>
            </a:pathLst>
          </a:custGeom>
          <a:blipFill>
            <a:blip r:embed="rId8"/>
            <a:stretch>
              <a:fillRect l="0" t="0" r="0" b="0"/>
            </a:stretch>
          </a:blipFill>
        </p:spPr>
      </p:sp>
      <p:sp>
        <p:nvSpPr>
          <p:cNvPr name="TextBox 9" id="9"/>
          <p:cNvSpPr txBox="true"/>
          <p:nvPr/>
        </p:nvSpPr>
        <p:spPr>
          <a:xfrm rot="0">
            <a:off x="1528299" y="775545"/>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Arabic diacritics</a:t>
            </a:r>
          </a:p>
        </p:txBody>
      </p:sp>
      <p:sp>
        <p:nvSpPr>
          <p:cNvPr name="TextBox 10" id="10"/>
          <p:cNvSpPr txBox="true"/>
          <p:nvPr/>
        </p:nvSpPr>
        <p:spPr>
          <a:xfrm rot="0">
            <a:off x="1216677" y="4711623"/>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remove_longation</a:t>
            </a:r>
          </a:p>
        </p:txBody>
      </p:sp>
      <p:sp>
        <p:nvSpPr>
          <p:cNvPr name="TextBox 11" id="11"/>
          <p:cNvSpPr txBox="true"/>
          <p:nvPr/>
        </p:nvSpPr>
        <p:spPr>
          <a:xfrm rot="0">
            <a:off x="6863064" y="666384"/>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Emojis</a:t>
            </a:r>
          </a:p>
        </p:txBody>
      </p:sp>
      <p:sp>
        <p:nvSpPr>
          <p:cNvPr name="TextBox 12" id="12"/>
          <p:cNvSpPr txBox="true"/>
          <p:nvPr/>
        </p:nvSpPr>
        <p:spPr>
          <a:xfrm rot="0">
            <a:off x="6863064" y="4711623"/>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remove_urls</a:t>
            </a:r>
          </a:p>
        </p:txBody>
      </p:sp>
      <p:sp>
        <p:nvSpPr>
          <p:cNvPr name="TextBox 13" id="13"/>
          <p:cNvSpPr txBox="true"/>
          <p:nvPr/>
        </p:nvSpPr>
        <p:spPr>
          <a:xfrm rot="0">
            <a:off x="12194288" y="666384"/>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emoticons_to_emoji</a:t>
            </a:r>
          </a:p>
        </p:txBody>
      </p:sp>
      <p:sp>
        <p:nvSpPr>
          <p:cNvPr name="TextBox 14" id="14"/>
          <p:cNvSpPr txBox="true"/>
          <p:nvPr/>
        </p:nvSpPr>
        <p:spPr>
          <a:xfrm rot="0">
            <a:off x="12509452" y="4711623"/>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convert list to str</a:t>
            </a:r>
          </a:p>
        </p:txBody>
      </p:sp>
      <p:sp>
        <p:nvSpPr>
          <p:cNvPr name="TextBox 15" id="15"/>
          <p:cNvSpPr txBox="true"/>
          <p:nvPr/>
        </p:nvSpPr>
        <p:spPr>
          <a:xfrm rot="0">
            <a:off x="3310596" y="8599157"/>
            <a:ext cx="11568280" cy="1180465"/>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0F4662"/>
                </a:solidFill>
                <a:latin typeface="Quicksand Bold"/>
                <a:ea typeface="Quicksand Bold"/>
                <a:cs typeface="Quicksand Bold"/>
                <a:sym typeface="Quicksand Bold"/>
              </a:rPr>
              <a:t>These problems have impacted the accuracy negatively.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449411" y="0"/>
            <a:ext cx="19737411" cy="10300894"/>
          </a:xfrm>
          <a:custGeom>
            <a:avLst/>
            <a:gdLst/>
            <a:ahLst/>
            <a:cxnLst/>
            <a:rect r="r" b="b" t="t" l="l"/>
            <a:pathLst>
              <a:path h="10300894" w="19737411">
                <a:moveTo>
                  <a:pt x="0" y="0"/>
                </a:moveTo>
                <a:lnTo>
                  <a:pt x="19737411" y="0"/>
                </a:lnTo>
                <a:lnTo>
                  <a:pt x="19737411" y="10300894"/>
                </a:lnTo>
                <a:lnTo>
                  <a:pt x="0" y="10300894"/>
                </a:lnTo>
                <a:lnTo>
                  <a:pt x="0" y="0"/>
                </a:lnTo>
                <a:close/>
              </a:path>
            </a:pathLst>
          </a:custGeom>
          <a:blipFill>
            <a:blip r:embed="rId2">
              <a:alphaModFix amt="50000"/>
            </a:blip>
            <a:stretch>
              <a:fillRect l="0" t="-21853" r="0" b="-21853"/>
            </a:stretch>
          </a:blipFill>
        </p:spPr>
      </p:sp>
      <p:grpSp>
        <p:nvGrpSpPr>
          <p:cNvPr name="Group 3" id="3"/>
          <p:cNvGrpSpPr/>
          <p:nvPr/>
        </p:nvGrpSpPr>
        <p:grpSpPr>
          <a:xfrm rot="0">
            <a:off x="-1466023" y="1028700"/>
            <a:ext cx="21220046" cy="8229600"/>
            <a:chOff x="0" y="0"/>
            <a:chExt cx="5588819" cy="2167467"/>
          </a:xfrm>
        </p:grpSpPr>
        <p:sp>
          <p:nvSpPr>
            <p:cNvPr name="Freeform 4" id="4"/>
            <p:cNvSpPr/>
            <p:nvPr/>
          </p:nvSpPr>
          <p:spPr>
            <a:xfrm flipH="false" flipV="false" rot="0">
              <a:off x="0" y="0"/>
              <a:ext cx="5588819" cy="2167467"/>
            </a:xfrm>
            <a:custGeom>
              <a:avLst/>
              <a:gdLst/>
              <a:ahLst/>
              <a:cxnLst/>
              <a:rect r="r" b="b" t="t" l="l"/>
              <a:pathLst>
                <a:path h="2167467" w="5588819">
                  <a:moveTo>
                    <a:pt x="0" y="0"/>
                  </a:moveTo>
                  <a:lnTo>
                    <a:pt x="5588819" y="0"/>
                  </a:lnTo>
                  <a:lnTo>
                    <a:pt x="5588819" y="2167467"/>
                  </a:lnTo>
                  <a:lnTo>
                    <a:pt x="0" y="2167467"/>
                  </a:lnTo>
                  <a:close/>
                </a:path>
              </a:pathLst>
            </a:custGeom>
            <a:solidFill>
              <a:srgbClr val="F8F8F8">
                <a:alpha val="89804"/>
              </a:srgbClr>
            </a:solidFill>
            <a:ln w="95250" cap="sq">
              <a:solidFill>
                <a:srgbClr val="0F4662">
                  <a:alpha val="89804"/>
                </a:srgbClr>
              </a:solidFill>
              <a:prstDash val="solid"/>
              <a:miter/>
            </a:ln>
          </p:spPr>
        </p:sp>
        <p:sp>
          <p:nvSpPr>
            <p:cNvPr name="TextBox 5" id="5"/>
            <p:cNvSpPr txBox="true"/>
            <p:nvPr/>
          </p:nvSpPr>
          <p:spPr>
            <a:xfrm>
              <a:off x="0" y="-104775"/>
              <a:ext cx="5588819" cy="2272242"/>
            </a:xfrm>
            <a:prstGeom prst="rect">
              <a:avLst/>
            </a:prstGeom>
          </p:spPr>
          <p:txBody>
            <a:bodyPr anchor="ctr" rtlCol="false" tIns="50800" lIns="50800" bIns="50800" rIns="50800"/>
            <a:lstStyle/>
            <a:p>
              <a:pPr algn="ctr">
                <a:lnSpc>
                  <a:spcPts val="3570"/>
                </a:lnSpc>
              </a:pPr>
            </a:p>
          </p:txBody>
        </p:sp>
      </p:grpSp>
      <p:sp>
        <p:nvSpPr>
          <p:cNvPr name="TextBox 6" id="6"/>
          <p:cNvSpPr txBox="true"/>
          <p:nvPr/>
        </p:nvSpPr>
        <p:spPr>
          <a:xfrm rot="0">
            <a:off x="1249679" y="3971711"/>
            <a:ext cx="15788643" cy="2195547"/>
          </a:xfrm>
          <a:prstGeom prst="rect">
            <a:avLst/>
          </a:prstGeom>
        </p:spPr>
        <p:txBody>
          <a:bodyPr anchor="t" rtlCol="false" tIns="0" lIns="0" bIns="0" rIns="0">
            <a:spAutoFit/>
          </a:bodyPr>
          <a:lstStyle/>
          <a:p>
            <a:pPr algn="ctr">
              <a:lnSpc>
                <a:spcPts val="5991"/>
              </a:lnSpc>
              <a:spcBef>
                <a:spcPct val="0"/>
              </a:spcBef>
            </a:pPr>
            <a:r>
              <a:rPr lang="en-US" sz="3524">
                <a:solidFill>
                  <a:srgbClr val="0F4662"/>
                </a:solidFill>
                <a:latin typeface="Quicksand"/>
                <a:ea typeface="Quicksand"/>
                <a:cs typeface="Quicksand"/>
                <a:sym typeface="Quicksand"/>
              </a:rPr>
              <a:t>It is an </a:t>
            </a:r>
            <a:r>
              <a:rPr lang="en-US" b="true" sz="3524">
                <a:solidFill>
                  <a:srgbClr val="0F4662"/>
                </a:solidFill>
                <a:latin typeface="Quicksand Bold"/>
                <a:ea typeface="Quicksand Bold"/>
                <a:cs typeface="Quicksand Bold"/>
                <a:sym typeface="Quicksand Bold"/>
              </a:rPr>
              <a:t>E-commerce</a:t>
            </a:r>
            <a:r>
              <a:rPr lang="en-US" sz="3524">
                <a:solidFill>
                  <a:srgbClr val="0F4662"/>
                </a:solidFill>
                <a:latin typeface="Quicksand"/>
                <a:ea typeface="Quicksand"/>
                <a:cs typeface="Quicksand"/>
                <a:sym typeface="Quicksand"/>
              </a:rPr>
              <a:t> project, but not like any regular </a:t>
            </a:r>
            <a:r>
              <a:rPr lang="en-US" b="true" sz="3524">
                <a:solidFill>
                  <a:srgbClr val="0F4662"/>
                </a:solidFill>
                <a:latin typeface="Quicksand Bold"/>
                <a:ea typeface="Quicksand Bold"/>
                <a:cs typeface="Quicksand Bold"/>
                <a:sym typeface="Quicksand Bold"/>
              </a:rPr>
              <a:t>E-commerce</a:t>
            </a:r>
            <a:r>
              <a:rPr lang="en-US" sz="3524">
                <a:solidFill>
                  <a:srgbClr val="0F4662"/>
                </a:solidFill>
                <a:latin typeface="Quicksand"/>
                <a:ea typeface="Quicksand"/>
                <a:cs typeface="Quicksand"/>
                <a:sym typeface="Quicksand"/>
              </a:rPr>
              <a:t>. It is E-commerce that gives you a recommendation for the product you want at the best price, best quality, and best reviews.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928486" y="1967204"/>
            <a:ext cx="6330814" cy="6368441"/>
            <a:chOff x="0" y="0"/>
            <a:chExt cx="8441085" cy="8491255"/>
          </a:xfrm>
        </p:grpSpPr>
        <p:pic>
          <p:nvPicPr>
            <p:cNvPr name="Picture 8" id="8"/>
            <p:cNvPicPr>
              <a:picLocks noChangeAspect="true"/>
            </p:cNvPicPr>
            <p:nvPr/>
          </p:nvPicPr>
          <p:blipFill>
            <a:blip r:embed="rId5"/>
            <a:srcRect l="0" t="12277" r="0" b="12277"/>
            <a:stretch>
              <a:fillRect/>
            </a:stretch>
          </p:blipFill>
          <p:spPr>
            <a:xfrm flipH="false" flipV="false">
              <a:off x="0" y="0"/>
              <a:ext cx="8441085" cy="8491255"/>
            </a:xfrm>
            <a:prstGeom prst="rect">
              <a:avLst/>
            </a:prstGeom>
          </p:spPr>
        </p:pic>
      </p:grpSp>
      <p:sp>
        <p:nvSpPr>
          <p:cNvPr name="TextBox 9" id="9"/>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Preprocessing</a:t>
            </a:r>
          </a:p>
        </p:txBody>
      </p:sp>
      <p:sp>
        <p:nvSpPr>
          <p:cNvPr name="TextBox 10" id="10"/>
          <p:cNvSpPr txBox="true"/>
          <p:nvPr/>
        </p:nvSpPr>
        <p:spPr>
          <a:xfrm rot="0">
            <a:off x="1028700" y="3517241"/>
            <a:ext cx="6938067" cy="1314450"/>
          </a:xfrm>
          <a:prstGeom prst="rect">
            <a:avLst/>
          </a:prstGeom>
        </p:spPr>
        <p:txBody>
          <a:bodyPr anchor="t" rtlCol="false" tIns="0" lIns="0" bIns="0" rIns="0">
            <a:spAutoFit/>
          </a:bodyPr>
          <a:lstStyle/>
          <a:p>
            <a:pPr algn="l" marL="0" indent="0" lvl="0">
              <a:lnSpc>
                <a:spcPts val="3570"/>
              </a:lnSpc>
            </a:pPr>
            <a:r>
              <a:rPr lang="en-US" sz="2100">
                <a:solidFill>
                  <a:srgbClr val="0F4662"/>
                </a:solidFill>
                <a:latin typeface="Quicksand"/>
                <a:ea typeface="Quicksand"/>
                <a:cs typeface="Quicksand"/>
                <a:sym typeface="Quicksand"/>
              </a:rPr>
              <a:t>Breaking text into smaller units, like words or sentences, to make it easier to process. For example, "I love coding" becomes ["I", "love", "coding"].</a:t>
            </a:r>
          </a:p>
        </p:txBody>
      </p:sp>
      <p:sp>
        <p:nvSpPr>
          <p:cNvPr name="TextBox 11" id="11"/>
          <p:cNvSpPr txBox="true"/>
          <p:nvPr/>
        </p:nvSpPr>
        <p:spPr>
          <a:xfrm rot="0">
            <a:off x="1028700" y="2823184"/>
            <a:ext cx="6938067" cy="580390"/>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0F4662"/>
                </a:solidFill>
                <a:latin typeface="Quicksand Bold"/>
                <a:ea typeface="Quicksand Bold"/>
                <a:cs typeface="Quicksand Bold"/>
                <a:sym typeface="Quicksand Bold"/>
              </a:rPr>
              <a:t>Tokenization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928486" y="1967204"/>
            <a:ext cx="6330814" cy="6368441"/>
            <a:chOff x="0" y="0"/>
            <a:chExt cx="8441085" cy="8491255"/>
          </a:xfrm>
        </p:grpSpPr>
        <p:pic>
          <p:nvPicPr>
            <p:cNvPr name="Picture 8" id="8"/>
            <p:cNvPicPr>
              <a:picLocks noChangeAspect="true"/>
            </p:cNvPicPr>
            <p:nvPr/>
          </p:nvPicPr>
          <p:blipFill>
            <a:blip r:embed="rId5"/>
            <a:srcRect l="0" t="12277" r="0" b="12277"/>
            <a:stretch>
              <a:fillRect/>
            </a:stretch>
          </p:blipFill>
          <p:spPr>
            <a:xfrm flipH="false" flipV="false">
              <a:off x="0" y="0"/>
              <a:ext cx="8441085" cy="8491255"/>
            </a:xfrm>
            <a:prstGeom prst="rect">
              <a:avLst/>
            </a:prstGeom>
          </p:spPr>
        </p:pic>
      </p:grpSp>
      <p:sp>
        <p:nvSpPr>
          <p:cNvPr name="TextBox 9" id="9"/>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Preprocessing</a:t>
            </a:r>
          </a:p>
        </p:txBody>
      </p:sp>
      <p:sp>
        <p:nvSpPr>
          <p:cNvPr name="TextBox 10" id="10"/>
          <p:cNvSpPr txBox="true"/>
          <p:nvPr/>
        </p:nvSpPr>
        <p:spPr>
          <a:xfrm rot="0">
            <a:off x="1028700" y="3517241"/>
            <a:ext cx="6938067" cy="1314450"/>
          </a:xfrm>
          <a:prstGeom prst="rect">
            <a:avLst/>
          </a:prstGeom>
        </p:spPr>
        <p:txBody>
          <a:bodyPr anchor="t" rtlCol="false" tIns="0" lIns="0" bIns="0" rIns="0">
            <a:spAutoFit/>
          </a:bodyPr>
          <a:lstStyle/>
          <a:p>
            <a:pPr algn="l" marL="0" indent="0" lvl="0">
              <a:lnSpc>
                <a:spcPts val="3570"/>
              </a:lnSpc>
            </a:pPr>
            <a:r>
              <a:rPr lang="en-US" sz="2100">
                <a:solidFill>
                  <a:srgbClr val="0F4662"/>
                </a:solidFill>
                <a:latin typeface="Quicksand"/>
                <a:ea typeface="Quicksand"/>
                <a:cs typeface="Quicksand"/>
                <a:sym typeface="Quicksand"/>
              </a:rPr>
              <a:t>Breaking text into smaller units, like words or sentences, to make it easier to process. For example, "I love coding" becomes ["I", "love", "coding"].</a:t>
            </a:r>
          </a:p>
        </p:txBody>
      </p:sp>
      <p:sp>
        <p:nvSpPr>
          <p:cNvPr name="TextBox 11" id="11"/>
          <p:cNvSpPr txBox="true"/>
          <p:nvPr/>
        </p:nvSpPr>
        <p:spPr>
          <a:xfrm rot="0">
            <a:off x="1028700" y="6537007"/>
            <a:ext cx="6938067" cy="1314450"/>
          </a:xfrm>
          <a:prstGeom prst="rect">
            <a:avLst/>
          </a:prstGeom>
        </p:spPr>
        <p:txBody>
          <a:bodyPr anchor="t" rtlCol="false" tIns="0" lIns="0" bIns="0" rIns="0">
            <a:spAutoFit/>
          </a:bodyPr>
          <a:lstStyle/>
          <a:p>
            <a:pPr algn="l" marL="0" indent="0" lvl="0">
              <a:lnSpc>
                <a:spcPts val="3570"/>
              </a:lnSpc>
            </a:pPr>
            <a:r>
              <a:rPr lang="en-US" sz="2100">
                <a:solidFill>
                  <a:srgbClr val="0F4662"/>
                </a:solidFill>
                <a:latin typeface="Quicksand"/>
                <a:ea typeface="Quicksand"/>
                <a:cs typeface="Quicksand"/>
                <a:sym typeface="Quicksand"/>
              </a:rPr>
              <a:t>Lemmatization: Reducing words to their base or dictionary form (lemma) while keeping the meaning. For example, "running" becomes "run".</a:t>
            </a:r>
          </a:p>
        </p:txBody>
      </p:sp>
      <p:sp>
        <p:nvSpPr>
          <p:cNvPr name="TextBox 12" id="12"/>
          <p:cNvSpPr txBox="true"/>
          <p:nvPr/>
        </p:nvSpPr>
        <p:spPr>
          <a:xfrm rot="0">
            <a:off x="1028700" y="2823184"/>
            <a:ext cx="6938067" cy="580390"/>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0F4662"/>
                </a:solidFill>
                <a:latin typeface="Quicksand Bold"/>
                <a:ea typeface="Quicksand Bold"/>
                <a:cs typeface="Quicksand Bold"/>
                <a:sym typeface="Quicksand Bold"/>
              </a:rPr>
              <a:t>Tokenization</a:t>
            </a:r>
          </a:p>
        </p:txBody>
      </p:sp>
      <p:sp>
        <p:nvSpPr>
          <p:cNvPr name="TextBox 13" id="13"/>
          <p:cNvSpPr txBox="true"/>
          <p:nvPr/>
        </p:nvSpPr>
        <p:spPr>
          <a:xfrm rot="0">
            <a:off x="1028700" y="5702617"/>
            <a:ext cx="6938067" cy="580390"/>
          </a:xfrm>
          <a:prstGeom prst="rect">
            <a:avLst/>
          </a:prstGeom>
        </p:spPr>
        <p:txBody>
          <a:bodyPr anchor="t" rtlCol="false" tIns="0" lIns="0" bIns="0" rIns="0">
            <a:spAutoFit/>
          </a:bodyPr>
          <a:lstStyle/>
          <a:p>
            <a:pPr algn="l" marL="0" indent="0" lvl="0">
              <a:lnSpc>
                <a:spcPts val="4759"/>
              </a:lnSpc>
              <a:spcBef>
                <a:spcPct val="0"/>
              </a:spcBef>
            </a:pPr>
            <a:r>
              <a:rPr lang="en-US" b="true" sz="3399">
                <a:solidFill>
                  <a:srgbClr val="0F4662"/>
                </a:solidFill>
                <a:latin typeface="Quicksand Bold"/>
                <a:ea typeface="Quicksand Bold"/>
                <a:cs typeface="Quicksand Bold"/>
                <a:sym typeface="Quicksand Bold"/>
              </a:rPr>
              <a:t>Lemmatization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Preprocessing</a:t>
            </a:r>
          </a:p>
        </p:txBody>
      </p:sp>
      <p:sp>
        <p:nvSpPr>
          <p:cNvPr name="TextBox 8" id="8"/>
          <p:cNvSpPr txBox="true"/>
          <p:nvPr/>
        </p:nvSpPr>
        <p:spPr>
          <a:xfrm rot="0">
            <a:off x="1028700" y="3136987"/>
            <a:ext cx="8944949" cy="5733107"/>
          </a:xfrm>
          <a:prstGeom prst="rect">
            <a:avLst/>
          </a:prstGeom>
        </p:spPr>
        <p:txBody>
          <a:bodyPr anchor="t" rtlCol="false" tIns="0" lIns="0" bIns="0" rIns="0">
            <a:spAutoFit/>
          </a:bodyPr>
          <a:lstStyle/>
          <a:p>
            <a:pPr algn="l">
              <a:lnSpc>
                <a:spcPts val="4602"/>
              </a:lnSpc>
            </a:pPr>
            <a:r>
              <a:rPr lang="en-US" sz="2707">
                <a:solidFill>
                  <a:srgbClr val="0F4662"/>
                </a:solidFill>
                <a:latin typeface="Quicksand"/>
                <a:ea typeface="Quicksand"/>
                <a:cs typeface="Quicksand"/>
                <a:sym typeface="Quicksand"/>
              </a:rPr>
              <a:t>TF-IDF </a:t>
            </a:r>
            <a:r>
              <a:rPr lang="en-US" sz="2707" b="true">
                <a:solidFill>
                  <a:srgbClr val="0F4662"/>
                </a:solidFill>
                <a:latin typeface="Quicksand Bold"/>
                <a:ea typeface="Quicksand Bold"/>
                <a:cs typeface="Quicksand Bold"/>
                <a:sym typeface="Quicksand Bold"/>
              </a:rPr>
              <a:t>(Term Frequency-Inverse Document Frequency)</a:t>
            </a:r>
            <a:r>
              <a:rPr lang="en-US" sz="2707">
                <a:solidFill>
                  <a:srgbClr val="0F4662"/>
                </a:solidFill>
                <a:latin typeface="Quicksand"/>
                <a:ea typeface="Quicksand"/>
                <a:cs typeface="Quicksand"/>
                <a:sym typeface="Quicksand"/>
              </a:rPr>
              <a:t> is a technique used in text analysis to measure how important a word is in a document compared to a collection of documents. It helps identify key words by balancing their frequency in a single document and across all documents</a:t>
            </a:r>
          </a:p>
          <a:p>
            <a:pPr algn="l">
              <a:lnSpc>
                <a:spcPts val="4602"/>
              </a:lnSpc>
            </a:pPr>
          </a:p>
          <a:p>
            <a:pPr algn="l">
              <a:lnSpc>
                <a:spcPts val="4602"/>
              </a:lnSpc>
            </a:pPr>
            <a:r>
              <a:rPr lang="en-US" sz="2707" b="true">
                <a:solidFill>
                  <a:srgbClr val="0F4662"/>
                </a:solidFill>
                <a:latin typeface="Quicksand Bold"/>
                <a:ea typeface="Quicksand Bold"/>
                <a:cs typeface="Quicksand Bold"/>
                <a:sym typeface="Quicksand Bold"/>
              </a:rPr>
              <a:t>Convert text to numerical</a:t>
            </a:r>
          </a:p>
          <a:p>
            <a:pPr algn="l">
              <a:lnSpc>
                <a:spcPts val="4602"/>
              </a:lnSpc>
            </a:pPr>
          </a:p>
          <a:p>
            <a:pPr algn="l" marL="0" indent="0" lvl="0">
              <a:lnSpc>
                <a:spcPts val="4602"/>
              </a:lnSpc>
            </a:pPr>
          </a:p>
        </p:txBody>
      </p:sp>
      <p:sp>
        <p:nvSpPr>
          <p:cNvPr name="TextBox 9" id="9"/>
          <p:cNvSpPr txBox="true"/>
          <p:nvPr/>
        </p:nvSpPr>
        <p:spPr>
          <a:xfrm rot="0">
            <a:off x="1028700" y="2254859"/>
            <a:ext cx="8944949" cy="757561"/>
          </a:xfrm>
          <a:prstGeom prst="rect">
            <a:avLst/>
          </a:prstGeom>
        </p:spPr>
        <p:txBody>
          <a:bodyPr anchor="t" rtlCol="false" tIns="0" lIns="0" bIns="0" rIns="0">
            <a:spAutoFit/>
          </a:bodyPr>
          <a:lstStyle/>
          <a:p>
            <a:pPr algn="l" marL="0" indent="0" lvl="0">
              <a:lnSpc>
                <a:spcPts val="6136"/>
              </a:lnSpc>
              <a:spcBef>
                <a:spcPct val="0"/>
              </a:spcBef>
            </a:pPr>
            <a:r>
              <a:rPr lang="en-US" b="true" sz="4383">
                <a:solidFill>
                  <a:srgbClr val="0F4662"/>
                </a:solidFill>
                <a:latin typeface="Quicksand Bold"/>
                <a:ea typeface="Quicksand Bold"/>
                <a:cs typeface="Quicksand Bold"/>
                <a:sym typeface="Quicksand Bold"/>
              </a:rPr>
              <a:t>TF-IDF</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3442710" y="3900168"/>
            <a:ext cx="11402580" cy="2239013"/>
          </a:xfrm>
          <a:prstGeom prst="rect">
            <a:avLst/>
          </a:prstGeom>
        </p:spPr>
        <p:txBody>
          <a:bodyPr anchor="t" rtlCol="false" tIns="0" lIns="0" bIns="0" rIns="0">
            <a:spAutoFit/>
          </a:bodyPr>
          <a:lstStyle/>
          <a:p>
            <a:pPr algn="ctr" marL="0" indent="0" lvl="0">
              <a:lnSpc>
                <a:spcPts val="18339"/>
              </a:lnSpc>
              <a:spcBef>
                <a:spcPct val="0"/>
              </a:spcBef>
            </a:pPr>
            <a:r>
              <a:rPr lang="en-US" b="true" sz="13099" i="true">
                <a:solidFill>
                  <a:srgbClr val="0F4662"/>
                </a:solidFill>
                <a:latin typeface="Cormorant Garamond Bold Italics"/>
                <a:ea typeface="Cormorant Garamond Bold Italics"/>
                <a:cs typeface="Cormorant Garamond Bold Italics"/>
                <a:sym typeface="Cormorant Garamond Bold Italics"/>
              </a:rPr>
              <a:t>Machine Learning</a:t>
            </a:r>
          </a:p>
        </p:txBody>
      </p:sp>
      <p:sp>
        <p:nvSpPr>
          <p:cNvPr name="AutoShape 4" id="4"/>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7" id="7"/>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a:t>
            </a:r>
          </a:p>
        </p:txBody>
      </p:sp>
      <p:sp>
        <p:nvSpPr>
          <p:cNvPr name="TextBox 5" id="5"/>
          <p:cNvSpPr txBox="true"/>
          <p:nvPr/>
        </p:nvSpPr>
        <p:spPr>
          <a:xfrm rot="0">
            <a:off x="8509248" y="3214688"/>
            <a:ext cx="1269504" cy="838200"/>
          </a:xfrm>
          <a:prstGeom prst="rect">
            <a:avLst/>
          </a:prstGeom>
        </p:spPr>
        <p:txBody>
          <a:bodyPr anchor="t" rtlCol="false" tIns="0" lIns="0" bIns="0" rIns="0">
            <a:spAutoFit/>
          </a:bodyPr>
          <a:lstStyle/>
          <a:p>
            <a:pPr algn="ctr">
              <a:lnSpc>
                <a:spcPts val="7139"/>
              </a:lnSpc>
              <a:spcBef>
                <a:spcPct val="0"/>
              </a:spcBef>
            </a:pPr>
            <a:r>
              <a:rPr lang="en-US" b="true" sz="4200">
                <a:solidFill>
                  <a:srgbClr val="0F4662"/>
                </a:solidFill>
                <a:latin typeface="Quicksand Bold"/>
                <a:ea typeface="Quicksand Bold"/>
                <a:cs typeface="Quicksand Bold"/>
                <a:sym typeface="Quicksand Bold"/>
              </a:rPr>
              <a:t>Data</a:t>
            </a:r>
          </a:p>
        </p:txBody>
      </p:sp>
      <p:sp>
        <p:nvSpPr>
          <p:cNvPr name="TextBox 6" id="6"/>
          <p:cNvSpPr txBox="true"/>
          <p:nvPr/>
        </p:nvSpPr>
        <p:spPr>
          <a:xfrm rot="0">
            <a:off x="3712976" y="6827838"/>
            <a:ext cx="2128391" cy="838200"/>
          </a:xfrm>
          <a:prstGeom prst="rect">
            <a:avLst/>
          </a:prstGeom>
        </p:spPr>
        <p:txBody>
          <a:bodyPr anchor="t" rtlCol="false" tIns="0" lIns="0" bIns="0" rIns="0">
            <a:spAutoFit/>
          </a:bodyPr>
          <a:lstStyle/>
          <a:p>
            <a:pPr algn="ctr">
              <a:lnSpc>
                <a:spcPts val="7139"/>
              </a:lnSpc>
              <a:spcBef>
                <a:spcPct val="0"/>
              </a:spcBef>
            </a:pPr>
            <a:r>
              <a:rPr lang="en-US" b="true" sz="4200">
                <a:solidFill>
                  <a:srgbClr val="0F4662"/>
                </a:solidFill>
                <a:latin typeface="Quicksand Bold"/>
                <a:ea typeface="Quicksand Bold"/>
                <a:cs typeface="Quicksand Bold"/>
                <a:sym typeface="Quicksand Bold"/>
              </a:rPr>
              <a:t>Training</a:t>
            </a:r>
          </a:p>
        </p:txBody>
      </p:sp>
      <p:sp>
        <p:nvSpPr>
          <p:cNvPr name="TextBox 7" id="7"/>
          <p:cNvSpPr txBox="true"/>
          <p:nvPr/>
        </p:nvSpPr>
        <p:spPr>
          <a:xfrm rot="0">
            <a:off x="12667047" y="6827838"/>
            <a:ext cx="1907977" cy="838200"/>
          </a:xfrm>
          <a:prstGeom prst="rect">
            <a:avLst/>
          </a:prstGeom>
        </p:spPr>
        <p:txBody>
          <a:bodyPr anchor="t" rtlCol="false" tIns="0" lIns="0" bIns="0" rIns="0">
            <a:spAutoFit/>
          </a:bodyPr>
          <a:lstStyle/>
          <a:p>
            <a:pPr algn="ctr">
              <a:lnSpc>
                <a:spcPts val="7139"/>
              </a:lnSpc>
              <a:spcBef>
                <a:spcPct val="0"/>
              </a:spcBef>
            </a:pPr>
            <a:r>
              <a:rPr lang="en-US" b="true" sz="4200">
                <a:solidFill>
                  <a:srgbClr val="0F4662"/>
                </a:solidFill>
                <a:latin typeface="Quicksand Bold"/>
                <a:ea typeface="Quicksand Bold"/>
                <a:cs typeface="Quicksand Bold"/>
                <a:sym typeface="Quicksand Bold"/>
              </a:rPr>
              <a:t>Testing</a:t>
            </a:r>
          </a:p>
        </p:txBody>
      </p:sp>
      <p:sp>
        <p:nvSpPr>
          <p:cNvPr name="TextBox 8" id="8"/>
          <p:cNvSpPr txBox="true"/>
          <p:nvPr/>
        </p:nvSpPr>
        <p:spPr>
          <a:xfrm rot="0">
            <a:off x="7940266" y="6827838"/>
            <a:ext cx="2631281" cy="838200"/>
          </a:xfrm>
          <a:prstGeom prst="rect">
            <a:avLst/>
          </a:prstGeom>
        </p:spPr>
        <p:txBody>
          <a:bodyPr anchor="t" rtlCol="false" tIns="0" lIns="0" bIns="0" rIns="0">
            <a:spAutoFit/>
          </a:bodyPr>
          <a:lstStyle/>
          <a:p>
            <a:pPr algn="ctr">
              <a:lnSpc>
                <a:spcPts val="7139"/>
              </a:lnSpc>
              <a:spcBef>
                <a:spcPct val="0"/>
              </a:spcBef>
            </a:pPr>
            <a:r>
              <a:rPr lang="en-US" b="true" sz="4200">
                <a:solidFill>
                  <a:srgbClr val="0F4662"/>
                </a:solidFill>
                <a:latin typeface="Quicksand Bold"/>
                <a:ea typeface="Quicksand Bold"/>
                <a:cs typeface="Quicksand Bold"/>
                <a:sym typeface="Quicksand Bold"/>
              </a:rPr>
              <a:t>Validation</a:t>
            </a:r>
          </a:p>
        </p:txBody>
      </p:sp>
      <p:sp>
        <p:nvSpPr>
          <p:cNvPr name="Freeform 9" id="9"/>
          <p:cNvSpPr/>
          <p:nvPr/>
        </p:nvSpPr>
        <p:spPr>
          <a:xfrm flipH="false" flipV="false" rot="0">
            <a:off x="8369963" y="1960705"/>
            <a:ext cx="1451587" cy="1119042"/>
          </a:xfrm>
          <a:custGeom>
            <a:avLst/>
            <a:gdLst/>
            <a:ahLst/>
            <a:cxnLst/>
            <a:rect r="r" b="b" t="t" l="l"/>
            <a:pathLst>
              <a:path h="1119042" w="1451587">
                <a:moveTo>
                  <a:pt x="0" y="0"/>
                </a:moveTo>
                <a:lnTo>
                  <a:pt x="1451588" y="0"/>
                </a:lnTo>
                <a:lnTo>
                  <a:pt x="1451588" y="1119042"/>
                </a:lnTo>
                <a:lnTo>
                  <a:pt x="0" y="11190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4601783" y="5474697"/>
            <a:ext cx="1042481" cy="1353140"/>
          </a:xfrm>
          <a:custGeom>
            <a:avLst/>
            <a:gdLst/>
            <a:ahLst/>
            <a:cxnLst/>
            <a:rect r="r" b="b" t="t" l="l"/>
            <a:pathLst>
              <a:path h="1353140" w="1042481">
                <a:moveTo>
                  <a:pt x="0" y="0"/>
                </a:moveTo>
                <a:lnTo>
                  <a:pt x="1042481" y="0"/>
                </a:lnTo>
                <a:lnTo>
                  <a:pt x="1042481" y="1353141"/>
                </a:lnTo>
                <a:lnTo>
                  <a:pt x="0" y="135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8592057" y="5474697"/>
            <a:ext cx="1042481" cy="1353140"/>
          </a:xfrm>
          <a:custGeom>
            <a:avLst/>
            <a:gdLst/>
            <a:ahLst/>
            <a:cxnLst/>
            <a:rect r="r" b="b" t="t" l="l"/>
            <a:pathLst>
              <a:path h="1353140" w="1042481">
                <a:moveTo>
                  <a:pt x="0" y="0"/>
                </a:moveTo>
                <a:lnTo>
                  <a:pt x="1042481" y="0"/>
                </a:lnTo>
                <a:lnTo>
                  <a:pt x="1042481" y="1353141"/>
                </a:lnTo>
                <a:lnTo>
                  <a:pt x="0" y="135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2867549" y="5474697"/>
            <a:ext cx="1042481" cy="1353140"/>
          </a:xfrm>
          <a:custGeom>
            <a:avLst/>
            <a:gdLst/>
            <a:ahLst/>
            <a:cxnLst/>
            <a:rect r="r" b="b" t="t" l="l"/>
            <a:pathLst>
              <a:path h="1353140" w="1042481">
                <a:moveTo>
                  <a:pt x="0" y="0"/>
                </a:moveTo>
                <a:lnTo>
                  <a:pt x="1042481" y="0"/>
                </a:lnTo>
                <a:lnTo>
                  <a:pt x="1042481" y="1353141"/>
                </a:lnTo>
                <a:lnTo>
                  <a:pt x="0" y="135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3" id="13"/>
          <p:cNvSpPr/>
          <p:nvPr/>
        </p:nvSpPr>
        <p:spPr>
          <a:xfrm flipV="true">
            <a:off x="5088737" y="4512291"/>
            <a:ext cx="15240" cy="762000"/>
          </a:xfrm>
          <a:prstGeom prst="line">
            <a:avLst/>
          </a:prstGeom>
          <a:ln cap="flat" w="38100">
            <a:solidFill>
              <a:srgbClr val="0F4662"/>
            </a:solidFill>
            <a:prstDash val="solid"/>
            <a:headEnd type="none" len="sm" w="sm"/>
            <a:tailEnd type="none" len="sm" w="sm"/>
          </a:ln>
        </p:spPr>
      </p:sp>
      <p:sp>
        <p:nvSpPr>
          <p:cNvPr name="AutoShape 14" id="14"/>
          <p:cNvSpPr/>
          <p:nvPr/>
        </p:nvSpPr>
        <p:spPr>
          <a:xfrm flipV="true">
            <a:off x="8962237" y="4512672"/>
            <a:ext cx="15240" cy="762000"/>
          </a:xfrm>
          <a:prstGeom prst="line">
            <a:avLst/>
          </a:prstGeom>
          <a:ln cap="flat" w="38100">
            <a:solidFill>
              <a:srgbClr val="0F4662"/>
            </a:solidFill>
            <a:prstDash val="solid"/>
            <a:headEnd type="none" len="sm" w="sm"/>
            <a:tailEnd type="none" len="sm" w="sm"/>
          </a:ln>
        </p:spPr>
      </p:sp>
      <p:sp>
        <p:nvSpPr>
          <p:cNvPr name="AutoShape 15" id="15"/>
          <p:cNvSpPr/>
          <p:nvPr/>
        </p:nvSpPr>
        <p:spPr>
          <a:xfrm flipV="true">
            <a:off x="13354503" y="4512672"/>
            <a:ext cx="15240" cy="762000"/>
          </a:xfrm>
          <a:prstGeom prst="line">
            <a:avLst/>
          </a:prstGeom>
          <a:ln cap="flat" w="38100">
            <a:solidFill>
              <a:srgbClr val="0F4662"/>
            </a:solidFill>
            <a:prstDash val="solid"/>
            <a:headEnd type="none" len="sm" w="sm"/>
            <a:tailEnd type="none" len="sm" w="sm"/>
          </a:ln>
        </p:spPr>
      </p:sp>
      <p:sp>
        <p:nvSpPr>
          <p:cNvPr name="AutoShape 16" id="16"/>
          <p:cNvSpPr/>
          <p:nvPr/>
        </p:nvSpPr>
        <p:spPr>
          <a:xfrm flipH="true">
            <a:off x="5088737" y="4512672"/>
            <a:ext cx="8300053" cy="0"/>
          </a:xfrm>
          <a:prstGeom prst="line">
            <a:avLst/>
          </a:prstGeom>
          <a:ln cap="flat" w="38100">
            <a:solidFill>
              <a:srgbClr val="0F4662"/>
            </a:solidFill>
            <a:prstDash val="solid"/>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4" id="4"/>
          <p:cNvGraphicFramePr>
            <a:graphicFrameLocks noGrp="true"/>
          </p:cNvGraphicFramePr>
          <p:nvPr/>
        </p:nvGraphicFramePr>
        <p:xfrm>
          <a:off x="1270000" y="2808297"/>
          <a:ext cx="14697075" cy="5258540"/>
        </p:xfrm>
        <a:graphic>
          <a:graphicData uri="http://schemas.openxmlformats.org/drawingml/2006/table">
            <a:tbl>
              <a:tblPr/>
              <a:tblGrid>
                <a:gridCol w="2418977"/>
                <a:gridCol w="2480048"/>
                <a:gridCol w="2449512"/>
                <a:gridCol w="2449512"/>
                <a:gridCol w="2449512"/>
                <a:gridCol w="2449512"/>
              </a:tblGrid>
              <a:tr h="882695">
                <a:tc>
                  <a:txBody>
                    <a:bodyPr anchor="t" rtlCol="false"/>
                    <a:lstStyle/>
                    <a:p>
                      <a:pPr algn="ctr">
                        <a:lnSpc>
                          <a:spcPts val="2940"/>
                        </a:lnSpc>
                        <a:defRPr/>
                      </a:pPr>
                      <a:r>
                        <a:rPr lang="en-US" sz="2100" b="true">
                          <a:solidFill>
                            <a:srgbClr val="000000"/>
                          </a:solidFill>
                          <a:latin typeface="Quicksand Bold"/>
                          <a:ea typeface="Quicksand Bold"/>
                          <a:cs typeface="Quicksand Bold"/>
                          <a:sym typeface="Quicksand Bold"/>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Quicksand Bold"/>
                          <a:ea typeface="Quicksand Bold"/>
                          <a:cs typeface="Quicksand Bold"/>
                          <a:sym typeface="Quicksand Bold"/>
                        </a:rPr>
                        <a:t>Training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Quicksand Bold"/>
                          <a:ea typeface="Quicksand Bold"/>
                          <a:cs typeface="Quicksand Bold"/>
                          <a:sym typeface="Quicksand Bold"/>
                        </a:rPr>
                        <a:t>Testing Acc.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Quicksand Bold"/>
                          <a:ea typeface="Quicksand Bold"/>
                          <a:cs typeface="Quicksand Bold"/>
                          <a:sym typeface="Quicksand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Quicksand Bold"/>
                          <a:ea typeface="Quicksand Bold"/>
                          <a:cs typeface="Quicksand Bold"/>
                          <a:sym typeface="Quicksand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b="true">
                          <a:solidFill>
                            <a:srgbClr val="000000"/>
                          </a:solidFill>
                          <a:latin typeface="Quicksand Bold"/>
                          <a:ea typeface="Quicksand Bold"/>
                          <a:cs typeface="Quicksand Bold"/>
                          <a:sym typeface="Quicksand Bold"/>
                        </a:rPr>
                        <a:t>F1_score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43348">
                <a:tc>
                  <a:txBody>
                    <a:bodyPr anchor="t" rtlCol="false"/>
                    <a:lstStyle/>
                    <a:p>
                      <a:pPr algn="ctr">
                        <a:lnSpc>
                          <a:spcPts val="2940"/>
                        </a:lnSpc>
                        <a:defRPr/>
                      </a:pPr>
                      <a:r>
                        <a:rPr lang="en-US" sz="2100" b="true">
                          <a:solidFill>
                            <a:srgbClr val="000000"/>
                          </a:solidFill>
                          <a:latin typeface="Quicksand Bold"/>
                          <a:ea typeface="Quicksand Bold"/>
                          <a:cs typeface="Quicksand Bold"/>
                          <a:sym typeface="Quicksand Bold"/>
                        </a:rPr>
                        <a:t>SVM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98.13%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92.46%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92.46%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92.46%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92.46%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06">
                <a:tc>
                  <a:txBody>
                    <a:bodyPr anchor="t" rtlCol="false"/>
                    <a:lstStyle/>
                    <a:p>
                      <a:pPr algn="ctr">
                        <a:lnSpc>
                          <a:spcPts val="2800"/>
                        </a:lnSpc>
                        <a:defRPr/>
                      </a:pPr>
                      <a:r>
                        <a:rPr lang="en-US" sz="2000" b="true">
                          <a:solidFill>
                            <a:srgbClr val="000000"/>
                          </a:solidFill>
                          <a:latin typeface="Quicksand Bold"/>
                          <a:ea typeface="Quicksand Bold"/>
                          <a:cs typeface="Quicksand Bold"/>
                          <a:sym typeface="Quicksand Bold"/>
                        </a:rPr>
                        <a:t>Random Forest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99.61%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89.92%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89.92%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89.92%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89.92%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56882">
                <a:tc>
                  <a:txBody>
                    <a:bodyPr anchor="t" rtlCol="false"/>
                    <a:lstStyle/>
                    <a:p>
                      <a:pPr algn="ctr">
                        <a:lnSpc>
                          <a:spcPts val="2940"/>
                        </a:lnSpc>
                        <a:defRPr/>
                      </a:pPr>
                      <a:r>
                        <a:rPr lang="en-US" sz="2100" b="true">
                          <a:solidFill>
                            <a:srgbClr val="000000"/>
                          </a:solidFill>
                          <a:latin typeface="Quicksand Bold"/>
                          <a:ea typeface="Quicksand Bold"/>
                          <a:cs typeface="Quicksand Bold"/>
                          <a:sym typeface="Quicksand Bold"/>
                        </a:rPr>
                        <a:t>Multinomial Naive Bayes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91.33%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89.27%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89.27%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89.27%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89.27%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8909">
                <a:tc>
                  <a:txBody>
                    <a:bodyPr anchor="t" rtlCol="false"/>
                    <a:lstStyle/>
                    <a:p>
                      <a:pPr algn="ctr">
                        <a:lnSpc>
                          <a:spcPts val="2800"/>
                        </a:lnSpc>
                        <a:defRPr/>
                      </a:pPr>
                      <a:r>
                        <a:rPr lang="en-US" sz="2000" b="true">
                          <a:solidFill>
                            <a:srgbClr val="000000"/>
                          </a:solidFill>
                          <a:latin typeface="Quicksand Bold"/>
                          <a:ea typeface="Quicksand Bold"/>
                          <a:cs typeface="Quicksand Bold"/>
                          <a:sym typeface="Quicksand Bold"/>
                        </a:rPr>
                        <a:t>Logistic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94.42%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92.34%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Quicksand"/>
                          <a:ea typeface="Quicksand"/>
                          <a:cs typeface="Quicksand"/>
                          <a:sym typeface="Quicksand"/>
                        </a:rPr>
                        <a:t>93%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4" id="4"/>
          <p:cNvGraphicFramePr>
            <a:graphicFrameLocks noGrp="true"/>
          </p:cNvGraphicFramePr>
          <p:nvPr/>
        </p:nvGraphicFramePr>
        <p:xfrm>
          <a:off x="1981200" y="2520648"/>
          <a:ext cx="14017625" cy="6183606"/>
        </p:xfrm>
        <a:graphic>
          <a:graphicData uri="http://schemas.openxmlformats.org/drawingml/2006/table">
            <a:tbl>
              <a:tblPr/>
              <a:tblGrid>
                <a:gridCol w="4614294"/>
                <a:gridCol w="4730789"/>
                <a:gridCol w="4672542"/>
              </a:tblGrid>
              <a:tr h="973264">
                <a:tc>
                  <a:txBody>
                    <a:bodyPr anchor="t" rtlCol="false"/>
                    <a:lstStyle/>
                    <a:p>
                      <a:pPr algn="ctr">
                        <a:lnSpc>
                          <a:spcPts val="2804"/>
                        </a:lnSpc>
                        <a:defRPr/>
                      </a:pPr>
                      <a:r>
                        <a:rPr lang="en-US" sz="2002" b="true">
                          <a:solidFill>
                            <a:srgbClr val="000000"/>
                          </a:solidFill>
                          <a:latin typeface="Quicksand Bold"/>
                          <a:ea typeface="Quicksand Bold"/>
                          <a:cs typeface="Quicksand Bold"/>
                          <a:sym typeface="Quicksand Bold"/>
                        </a:rPr>
                        <a:t>-</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r>
                        <a:rPr lang="en-US" sz="2002" b="true">
                          <a:solidFill>
                            <a:srgbClr val="000000"/>
                          </a:solidFill>
                          <a:latin typeface="Quicksand Bold"/>
                          <a:ea typeface="Quicksand Bold"/>
                          <a:cs typeface="Quicksand Bold"/>
                          <a:sym typeface="Quicksand Bold"/>
                        </a:rPr>
                        <a:t>Accuracy</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r>
                        <a:rPr lang="en-US" sz="2002" b="true">
                          <a:solidFill>
                            <a:srgbClr val="000000"/>
                          </a:solidFill>
                          <a:latin typeface="Quicksand Bold"/>
                          <a:ea typeface="Quicksand Bold"/>
                          <a:cs typeface="Quicksand Bold"/>
                          <a:sym typeface="Quicksand Bold"/>
                        </a:rPr>
                        <a:t>.H5</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r>
              <a:tr h="1040140">
                <a:tc>
                  <a:txBody>
                    <a:bodyPr anchor="t" rtlCol="false"/>
                    <a:lstStyle/>
                    <a:p>
                      <a:pPr algn="ctr">
                        <a:lnSpc>
                          <a:spcPts val="2804"/>
                        </a:lnSpc>
                        <a:defRPr/>
                      </a:pPr>
                      <a:r>
                        <a:rPr lang="en-US" sz="2002" b="true">
                          <a:solidFill>
                            <a:srgbClr val="000000"/>
                          </a:solidFill>
                          <a:latin typeface="Quicksand Bold"/>
                          <a:ea typeface="Quicksand Bold"/>
                          <a:cs typeface="Quicksand Bold"/>
                          <a:sym typeface="Quicksand Bold"/>
                        </a:rPr>
                        <a:t>RNN</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r>
                        <a:rPr lang="en-US" sz="2002">
                          <a:solidFill>
                            <a:srgbClr val="000000"/>
                          </a:solidFill>
                          <a:latin typeface="Quicksand"/>
                          <a:ea typeface="Quicksand"/>
                          <a:cs typeface="Quicksand"/>
                          <a:sym typeface="Quicksand"/>
                        </a:rPr>
                        <a:t>90.2%</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r>
              <a:tr h="1065894">
                <a:tc>
                  <a:txBody>
                    <a:bodyPr anchor="t" rtlCol="false"/>
                    <a:lstStyle/>
                    <a:p>
                      <a:pPr algn="ctr">
                        <a:lnSpc>
                          <a:spcPts val="2670"/>
                        </a:lnSpc>
                        <a:defRPr/>
                      </a:pPr>
                      <a:r>
                        <a:rPr lang="en-US" sz="1907" b="true">
                          <a:solidFill>
                            <a:srgbClr val="000000"/>
                          </a:solidFill>
                          <a:latin typeface="Quicksand Bold"/>
                          <a:ea typeface="Quicksand Bold"/>
                          <a:cs typeface="Quicksand Bold"/>
                          <a:sym typeface="Quicksand Bold"/>
                        </a:rPr>
                        <a:t>CNN</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r>
                        <a:rPr lang="en-US" sz="2002">
                          <a:solidFill>
                            <a:srgbClr val="000000"/>
                          </a:solidFill>
                          <a:latin typeface="Quicksand"/>
                          <a:ea typeface="Quicksand"/>
                          <a:cs typeface="Quicksand"/>
                          <a:sym typeface="Quicksand"/>
                        </a:rPr>
                        <a:t>90%</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r>
              <a:tr h="1025442">
                <a:tc>
                  <a:txBody>
                    <a:bodyPr anchor="t" rtlCol="false"/>
                    <a:lstStyle/>
                    <a:p>
                      <a:pPr algn="ctr">
                        <a:lnSpc>
                          <a:spcPts val="2804"/>
                        </a:lnSpc>
                        <a:defRPr/>
                      </a:pPr>
                      <a:r>
                        <a:rPr lang="en-US" sz="2002" b="true">
                          <a:solidFill>
                            <a:srgbClr val="000000"/>
                          </a:solidFill>
                          <a:latin typeface="Quicksand Bold"/>
                          <a:ea typeface="Quicksand Bold"/>
                          <a:cs typeface="Quicksand Bold"/>
                          <a:sym typeface="Quicksand Bold"/>
                        </a:rPr>
                        <a:t>LSTM</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r>
                        <a:rPr lang="en-US" sz="2002">
                          <a:solidFill>
                            <a:srgbClr val="000000"/>
                          </a:solidFill>
                          <a:latin typeface="Quicksand"/>
                          <a:ea typeface="Quicksand"/>
                          <a:cs typeface="Quicksand"/>
                          <a:sym typeface="Quicksand"/>
                        </a:rPr>
                        <a:t>90.3%</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r>
              <a:tr h="1040140">
                <a:tc>
                  <a:txBody>
                    <a:bodyPr anchor="t" rtlCol="false"/>
                    <a:lstStyle/>
                    <a:p>
                      <a:pPr algn="ctr">
                        <a:lnSpc>
                          <a:spcPts val="2670"/>
                        </a:lnSpc>
                        <a:defRPr/>
                      </a:pPr>
                      <a:r>
                        <a:rPr lang="en-US" sz="1907" b="true">
                          <a:solidFill>
                            <a:srgbClr val="000000"/>
                          </a:solidFill>
                          <a:latin typeface="Quicksand Bold"/>
                          <a:ea typeface="Quicksand Bold"/>
                          <a:cs typeface="Quicksand Bold"/>
                          <a:sym typeface="Quicksand Bold"/>
                        </a:rPr>
                        <a:t>BILSTM</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r>
                        <a:rPr lang="en-US" sz="2002">
                          <a:solidFill>
                            <a:srgbClr val="000000"/>
                          </a:solidFill>
                          <a:latin typeface="Quicksand"/>
                          <a:ea typeface="Quicksand"/>
                          <a:cs typeface="Quicksand"/>
                          <a:sym typeface="Quicksand"/>
                        </a:rPr>
                        <a:t>90.2%</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r>
              <a:tr h="1038727">
                <a:tc>
                  <a:txBody>
                    <a:bodyPr anchor="t" rtlCol="false"/>
                    <a:lstStyle/>
                    <a:p>
                      <a:pPr algn="ctr">
                        <a:lnSpc>
                          <a:spcPts val="2670"/>
                        </a:lnSpc>
                        <a:defRPr/>
                      </a:pPr>
                      <a:r>
                        <a:rPr lang="en-US" sz="1907" b="true">
                          <a:solidFill>
                            <a:srgbClr val="000000"/>
                          </a:solidFill>
                          <a:latin typeface="Quicksand Bold"/>
                          <a:ea typeface="Quicksand Bold"/>
                          <a:cs typeface="Quicksand Bold"/>
                          <a:sym typeface="Quicksand Bold"/>
                        </a:rPr>
                        <a:t>Bidirectional GRU</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r>
                        <a:rPr lang="en-US" sz="2002">
                          <a:solidFill>
                            <a:srgbClr val="000000"/>
                          </a:solidFill>
                          <a:latin typeface="Quicksand"/>
                          <a:ea typeface="Quicksand"/>
                          <a:cs typeface="Quicksand"/>
                          <a:sym typeface="Quicksand"/>
                        </a:rPr>
                        <a:t>90.7%</a:t>
                      </a: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c>
                  <a:txBody>
                    <a:bodyPr anchor="t" rtlCol="false"/>
                    <a:lstStyle/>
                    <a:p>
                      <a:pPr algn="ctr">
                        <a:lnSpc>
                          <a:spcPts val="2804"/>
                        </a:lnSpc>
                        <a:defRPr/>
                      </a:pPr>
                      <a:endParaRPr lang="en-US" sz="1100"/>
                    </a:p>
                  </a:txBody>
                  <a:tcPr marL="181693" marR="181693" marT="181693" marB="181693" anchor="ctr">
                    <a:lnL cmpd="sng" algn="ctr" cap="flat" w="36339">
                      <a:solidFill>
                        <a:srgbClr val="000000"/>
                      </a:solidFill>
                      <a:prstDash val="solid"/>
                      <a:round/>
                      <a:headEnd type="none" w="med" len="med"/>
                      <a:tailEnd type="none" w="med" len="med"/>
                    </a:lnL>
                    <a:lnR cmpd="sng" algn="ctr" cap="flat" w="36339">
                      <a:solidFill>
                        <a:srgbClr val="000000"/>
                      </a:solidFill>
                      <a:prstDash val="solid"/>
                      <a:round/>
                      <a:headEnd type="none" w="med" len="med"/>
                      <a:tailEnd type="none" w="med" len="med"/>
                    </a:lnR>
                    <a:lnT cmpd="sng" algn="ctr" cap="flat" w="36339">
                      <a:solidFill>
                        <a:srgbClr val="000000"/>
                      </a:solidFill>
                      <a:prstDash val="solid"/>
                      <a:round/>
                      <a:headEnd type="none" w="med" len="med"/>
                      <a:tailEnd type="none" w="med" len="med"/>
                    </a:lnT>
                    <a:lnB cmpd="sng" algn="ctr" cap="flat" w="36339">
                      <a:solidFill>
                        <a:srgbClr val="000000"/>
                      </a:solidFill>
                      <a:prstDash val="solid"/>
                      <a:round/>
                      <a:headEnd type="none" w="med" len="med"/>
                      <a:tailEnd type="none" w="med" len="med"/>
                    </a:lnB>
                  </a:tcPr>
                </a:tc>
              </a:tr>
            </a:tbl>
          </a:graphicData>
        </a:graphic>
      </p:graphicFrame>
      <p:sp>
        <p:nvSpPr>
          <p:cNvPr name="Freeform 5" id="5"/>
          <p:cNvSpPr/>
          <p:nvPr/>
        </p:nvSpPr>
        <p:spPr>
          <a:xfrm flipH="false" flipV="false" rot="0">
            <a:off x="13193623" y="7937500"/>
            <a:ext cx="494222" cy="381000"/>
          </a:xfrm>
          <a:custGeom>
            <a:avLst/>
            <a:gdLst/>
            <a:ahLst/>
            <a:cxnLst/>
            <a:rect r="r" b="b" t="t" l="l"/>
            <a:pathLst>
              <a:path h="381000" w="494222">
                <a:moveTo>
                  <a:pt x="0" y="0"/>
                </a:moveTo>
                <a:lnTo>
                  <a:pt x="494221" y="0"/>
                </a:lnTo>
                <a:lnTo>
                  <a:pt x="494221" y="381000"/>
                </a:lnTo>
                <a:lnTo>
                  <a:pt x="0" y="381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687844" y="7937500"/>
            <a:ext cx="494222" cy="381000"/>
          </a:xfrm>
          <a:custGeom>
            <a:avLst/>
            <a:gdLst/>
            <a:ahLst/>
            <a:cxnLst/>
            <a:rect r="r" b="b" t="t" l="l"/>
            <a:pathLst>
              <a:path h="381000" w="494222">
                <a:moveTo>
                  <a:pt x="0" y="0"/>
                </a:moveTo>
                <a:lnTo>
                  <a:pt x="494222" y="0"/>
                </a:lnTo>
                <a:lnTo>
                  <a:pt x="494222" y="381000"/>
                </a:lnTo>
                <a:lnTo>
                  <a:pt x="0" y="381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440733" y="6932613"/>
            <a:ext cx="494222" cy="381000"/>
          </a:xfrm>
          <a:custGeom>
            <a:avLst/>
            <a:gdLst/>
            <a:ahLst/>
            <a:cxnLst/>
            <a:rect r="r" b="b" t="t" l="l"/>
            <a:pathLst>
              <a:path h="381000" w="494222">
                <a:moveTo>
                  <a:pt x="0" y="0"/>
                </a:moveTo>
                <a:lnTo>
                  <a:pt x="494222" y="0"/>
                </a:lnTo>
                <a:lnTo>
                  <a:pt x="494222" y="381000"/>
                </a:lnTo>
                <a:lnTo>
                  <a:pt x="0" y="381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440733" y="5920457"/>
            <a:ext cx="494222" cy="381000"/>
          </a:xfrm>
          <a:custGeom>
            <a:avLst/>
            <a:gdLst/>
            <a:ahLst/>
            <a:cxnLst/>
            <a:rect r="r" b="b" t="t" l="l"/>
            <a:pathLst>
              <a:path h="381000" w="494222">
                <a:moveTo>
                  <a:pt x="0" y="0"/>
                </a:moveTo>
                <a:lnTo>
                  <a:pt x="494222" y="0"/>
                </a:lnTo>
                <a:lnTo>
                  <a:pt x="494222" y="381000"/>
                </a:lnTo>
                <a:lnTo>
                  <a:pt x="0" y="381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440733" y="3832225"/>
            <a:ext cx="494222" cy="381000"/>
          </a:xfrm>
          <a:custGeom>
            <a:avLst/>
            <a:gdLst/>
            <a:ahLst/>
            <a:cxnLst/>
            <a:rect r="r" b="b" t="t" l="l"/>
            <a:pathLst>
              <a:path h="381000" w="494222">
                <a:moveTo>
                  <a:pt x="0" y="0"/>
                </a:moveTo>
                <a:lnTo>
                  <a:pt x="494222" y="0"/>
                </a:lnTo>
                <a:lnTo>
                  <a:pt x="494222" y="381000"/>
                </a:lnTo>
                <a:lnTo>
                  <a:pt x="0" y="381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440733" y="4851648"/>
            <a:ext cx="437107" cy="437655"/>
          </a:xfrm>
          <a:custGeom>
            <a:avLst/>
            <a:gdLst/>
            <a:ahLst/>
            <a:cxnLst/>
            <a:rect r="r" b="b" t="t" l="l"/>
            <a:pathLst>
              <a:path h="437655" w="437107">
                <a:moveTo>
                  <a:pt x="0" y="0"/>
                </a:moveTo>
                <a:lnTo>
                  <a:pt x="437108" y="0"/>
                </a:lnTo>
                <a:lnTo>
                  <a:pt x="437108" y="437654"/>
                </a:lnTo>
                <a:lnTo>
                  <a:pt x="0" y="437654"/>
                </a:lnTo>
                <a:lnTo>
                  <a:pt x="0" y="0"/>
                </a:lnTo>
                <a:close/>
              </a:path>
            </a:pathLst>
          </a:custGeom>
          <a:blipFill>
            <a:blip r:embed="rId7"/>
            <a:stretch>
              <a:fillRect l="0" t="0" r="0" b="0"/>
            </a:stretch>
          </a:blipFill>
        </p:spPr>
      </p:sp>
      <p:sp>
        <p:nvSpPr>
          <p:cNvPr name="TextBox 11" id="11"/>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Deep Learning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100036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735810" y="2026808"/>
            <a:ext cx="8924179" cy="7231492"/>
            <a:chOff x="0" y="0"/>
            <a:chExt cx="11898905" cy="9641990"/>
          </a:xfrm>
        </p:grpSpPr>
        <p:pic>
          <p:nvPicPr>
            <p:cNvPr name="Picture 5" id="5"/>
            <p:cNvPicPr>
              <a:picLocks noChangeAspect="true"/>
            </p:cNvPicPr>
            <p:nvPr/>
          </p:nvPicPr>
          <p:blipFill>
            <a:blip r:embed="rId5"/>
            <a:srcRect l="0" t="466" r="0" b="466"/>
            <a:stretch>
              <a:fillRect/>
            </a:stretch>
          </p:blipFill>
          <p:spPr>
            <a:xfrm flipH="false" flipV="false">
              <a:off x="0" y="0"/>
              <a:ext cx="11898905" cy="9641990"/>
            </a:xfrm>
            <a:prstGeom prst="rect">
              <a:avLst/>
            </a:prstGeom>
          </p:spPr>
        </p:pic>
      </p:grpSp>
      <p:sp>
        <p:nvSpPr>
          <p:cNvPr name="TextBox 6" id="6"/>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5880924" y="1699800"/>
            <a:ext cx="6526152" cy="2984603"/>
          </a:xfrm>
          <a:custGeom>
            <a:avLst/>
            <a:gdLst/>
            <a:ahLst/>
            <a:cxnLst/>
            <a:rect r="r" b="b" t="t" l="l"/>
            <a:pathLst>
              <a:path h="2984603" w="6526152">
                <a:moveTo>
                  <a:pt x="0" y="0"/>
                </a:moveTo>
                <a:lnTo>
                  <a:pt x="6526152" y="0"/>
                </a:lnTo>
                <a:lnTo>
                  <a:pt x="6526152" y="2984603"/>
                </a:lnTo>
                <a:lnTo>
                  <a:pt x="0" y="2984603"/>
                </a:lnTo>
                <a:lnTo>
                  <a:pt x="0" y="0"/>
                </a:lnTo>
                <a:close/>
              </a:path>
            </a:pathLst>
          </a:custGeom>
          <a:blipFill>
            <a:blip r:embed="rId3"/>
            <a:stretch>
              <a:fillRect l="0" t="-597" r="-57961" b="0"/>
            </a:stretch>
          </a:blipFill>
          <a:ln w="38100" cap="sq">
            <a:solidFill>
              <a:srgbClr val="DBE5EA"/>
            </a:solidFill>
            <a:prstDash val="solid"/>
            <a:miter/>
          </a:ln>
        </p:spPr>
      </p:sp>
      <p:sp>
        <p:nvSpPr>
          <p:cNvPr name="Freeform 4" id="4"/>
          <p:cNvSpPr/>
          <p:nvPr/>
        </p:nvSpPr>
        <p:spPr>
          <a:xfrm flipH="false" flipV="false" rot="0">
            <a:off x="3025310" y="5603517"/>
            <a:ext cx="12237380" cy="3166422"/>
          </a:xfrm>
          <a:custGeom>
            <a:avLst/>
            <a:gdLst/>
            <a:ahLst/>
            <a:cxnLst/>
            <a:rect r="r" b="b" t="t" l="l"/>
            <a:pathLst>
              <a:path h="3166422" w="12237380">
                <a:moveTo>
                  <a:pt x="0" y="0"/>
                </a:moveTo>
                <a:lnTo>
                  <a:pt x="12237380" y="0"/>
                </a:lnTo>
                <a:lnTo>
                  <a:pt x="12237380" y="3166422"/>
                </a:lnTo>
                <a:lnTo>
                  <a:pt x="0" y="3166422"/>
                </a:lnTo>
                <a:lnTo>
                  <a:pt x="0" y="0"/>
                </a:lnTo>
                <a:close/>
              </a:path>
            </a:pathLst>
          </a:custGeom>
          <a:blipFill>
            <a:blip r:embed="rId4"/>
            <a:stretch>
              <a:fillRect l="0" t="0" r="0" b="0"/>
            </a:stretch>
          </a:blipFill>
        </p:spPr>
      </p:sp>
      <p:sp>
        <p:nvSpPr>
          <p:cNvPr name="TextBox 5" id="5"/>
          <p:cNvSpPr txBox="true"/>
          <p:nvPr/>
        </p:nvSpPr>
        <p:spPr>
          <a:xfrm rot="0">
            <a:off x="5586290" y="981075"/>
            <a:ext cx="7115421" cy="470710"/>
          </a:xfrm>
          <a:prstGeom prst="rect">
            <a:avLst/>
          </a:prstGeom>
        </p:spPr>
        <p:txBody>
          <a:bodyPr anchor="t" rtlCol="false" tIns="0" lIns="0" bIns="0" rIns="0">
            <a:spAutoFit/>
          </a:bodyPr>
          <a:lstStyle/>
          <a:p>
            <a:pPr algn="l" marL="0" indent="0" lvl="0">
              <a:lnSpc>
                <a:spcPts val="3920"/>
              </a:lnSpc>
              <a:spcBef>
                <a:spcPct val="0"/>
              </a:spcBef>
            </a:pPr>
            <a:r>
              <a:rPr lang="en-US" b="true" sz="2800">
                <a:solidFill>
                  <a:srgbClr val="0F4662"/>
                </a:solidFill>
                <a:latin typeface="Quicksand Bold"/>
                <a:ea typeface="Quicksand Bold"/>
                <a:cs typeface="Quicksand Bold"/>
                <a:sym typeface="Quicksand Bold"/>
              </a:rPr>
              <a:t>Electronics Sample dataset from Kaggle:</a:t>
            </a:r>
          </a:p>
        </p:txBody>
      </p:sp>
      <p:sp>
        <p:nvSpPr>
          <p:cNvPr name="TextBox 6" id="6"/>
          <p:cNvSpPr txBox="true"/>
          <p:nvPr/>
        </p:nvSpPr>
        <p:spPr>
          <a:xfrm rot="0">
            <a:off x="5586290" y="4884793"/>
            <a:ext cx="7115421" cy="470710"/>
          </a:xfrm>
          <a:prstGeom prst="rect">
            <a:avLst/>
          </a:prstGeom>
        </p:spPr>
        <p:txBody>
          <a:bodyPr anchor="t" rtlCol="false" tIns="0" lIns="0" bIns="0" rIns="0">
            <a:spAutoFit/>
          </a:bodyPr>
          <a:lstStyle/>
          <a:p>
            <a:pPr algn="l" marL="0" indent="0" lvl="0">
              <a:lnSpc>
                <a:spcPts val="3920"/>
              </a:lnSpc>
              <a:spcBef>
                <a:spcPct val="0"/>
              </a:spcBef>
            </a:pPr>
            <a:r>
              <a:rPr lang="en-US" b="true" sz="2800">
                <a:solidFill>
                  <a:srgbClr val="0F4662"/>
                </a:solidFill>
                <a:latin typeface="Quicksand Bold"/>
                <a:ea typeface="Quicksand Bold"/>
                <a:cs typeface="Quicksand Bold"/>
                <a:sym typeface="Quicksand Bold"/>
              </a:rPr>
              <a:t>Amazon Reviews dataset from Kaggle:</a:t>
            </a:r>
          </a:p>
        </p:txBody>
      </p:sp>
      <p:sp>
        <p:nvSpPr>
          <p:cNvPr name="TextBox 7" id="7"/>
          <p:cNvSpPr txBox="true"/>
          <p:nvPr/>
        </p:nvSpPr>
        <p:spPr>
          <a:xfrm rot="0">
            <a:off x="6895977" y="8970329"/>
            <a:ext cx="4496046" cy="528316"/>
          </a:xfrm>
          <a:prstGeom prst="rect">
            <a:avLst/>
          </a:prstGeom>
        </p:spPr>
        <p:txBody>
          <a:bodyPr anchor="t" rtlCol="false" tIns="0" lIns="0" bIns="0" rIns="0">
            <a:spAutoFit/>
          </a:bodyPr>
          <a:lstStyle/>
          <a:p>
            <a:pPr algn="l" marL="0" indent="0" lvl="0">
              <a:lnSpc>
                <a:spcPts val="4480"/>
              </a:lnSpc>
              <a:spcBef>
                <a:spcPct val="0"/>
              </a:spcBef>
            </a:pPr>
            <a:r>
              <a:rPr lang="en-US" b="true" sz="3200">
                <a:solidFill>
                  <a:srgbClr val="0F4662"/>
                </a:solidFill>
                <a:latin typeface="Quicksand Bold"/>
                <a:ea typeface="Quicksand Bold"/>
                <a:cs typeface="Quicksand Bold"/>
                <a:sym typeface="Quicksand Bold"/>
              </a:rPr>
              <a:t>And concatenate both.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3392353" y="1376755"/>
            <a:ext cx="3013559" cy="2994687"/>
          </a:xfrm>
          <a:custGeom>
            <a:avLst/>
            <a:gdLst/>
            <a:ahLst/>
            <a:cxnLst/>
            <a:rect r="r" b="b" t="t" l="l"/>
            <a:pathLst>
              <a:path h="2994687" w="3013559">
                <a:moveTo>
                  <a:pt x="0" y="0"/>
                </a:moveTo>
                <a:lnTo>
                  <a:pt x="3013560" y="0"/>
                </a:lnTo>
                <a:lnTo>
                  <a:pt x="3013560" y="2994686"/>
                </a:lnTo>
                <a:lnTo>
                  <a:pt x="0" y="2994686"/>
                </a:lnTo>
                <a:lnTo>
                  <a:pt x="0" y="0"/>
                </a:lnTo>
                <a:close/>
              </a:path>
            </a:pathLst>
          </a:custGeom>
          <a:blipFill>
            <a:blip r:embed="rId3"/>
            <a:stretch>
              <a:fillRect l="0" t="-7961" r="0" b="-7961"/>
            </a:stretch>
          </a:blipFill>
          <a:ln w="38100" cap="sq">
            <a:solidFill>
              <a:srgbClr val="000000"/>
            </a:solidFill>
            <a:prstDash val="solid"/>
            <a:miter/>
          </a:ln>
        </p:spPr>
      </p:sp>
      <p:sp>
        <p:nvSpPr>
          <p:cNvPr name="Freeform 4" id="4"/>
          <p:cNvSpPr/>
          <p:nvPr/>
        </p:nvSpPr>
        <p:spPr>
          <a:xfrm flipH="false" flipV="false" rot="0">
            <a:off x="12843130" y="5284462"/>
            <a:ext cx="4112007" cy="2600731"/>
          </a:xfrm>
          <a:custGeom>
            <a:avLst/>
            <a:gdLst/>
            <a:ahLst/>
            <a:cxnLst/>
            <a:rect r="r" b="b" t="t" l="l"/>
            <a:pathLst>
              <a:path h="2600731" w="4112007">
                <a:moveTo>
                  <a:pt x="0" y="0"/>
                </a:moveTo>
                <a:lnTo>
                  <a:pt x="4112007" y="0"/>
                </a:lnTo>
                <a:lnTo>
                  <a:pt x="4112007" y="2600731"/>
                </a:lnTo>
                <a:lnTo>
                  <a:pt x="0" y="2600731"/>
                </a:lnTo>
                <a:lnTo>
                  <a:pt x="0" y="0"/>
                </a:lnTo>
                <a:close/>
              </a:path>
            </a:pathLst>
          </a:custGeom>
          <a:blipFill>
            <a:blip r:embed="rId4"/>
            <a:stretch>
              <a:fillRect l="-2252" t="0" r="-12382" b="0"/>
            </a:stretch>
          </a:blipFill>
        </p:spPr>
      </p:sp>
      <p:sp>
        <p:nvSpPr>
          <p:cNvPr name="Freeform 5" id="5"/>
          <p:cNvSpPr/>
          <p:nvPr/>
        </p:nvSpPr>
        <p:spPr>
          <a:xfrm flipH="false" flipV="false" rot="0">
            <a:off x="6628301" y="5287743"/>
            <a:ext cx="5765324" cy="2600731"/>
          </a:xfrm>
          <a:custGeom>
            <a:avLst/>
            <a:gdLst/>
            <a:ahLst/>
            <a:cxnLst/>
            <a:rect r="r" b="b" t="t" l="l"/>
            <a:pathLst>
              <a:path h="2600731" w="5765324">
                <a:moveTo>
                  <a:pt x="0" y="0"/>
                </a:moveTo>
                <a:lnTo>
                  <a:pt x="5765325" y="0"/>
                </a:lnTo>
                <a:lnTo>
                  <a:pt x="5765325" y="2600731"/>
                </a:lnTo>
                <a:lnTo>
                  <a:pt x="0" y="2600731"/>
                </a:lnTo>
                <a:lnTo>
                  <a:pt x="0" y="0"/>
                </a:lnTo>
                <a:close/>
              </a:path>
            </a:pathLst>
          </a:custGeom>
          <a:blipFill>
            <a:blip r:embed="rId5"/>
            <a:stretch>
              <a:fillRect l="0" t="0" r="-15280" b="0"/>
            </a:stretch>
          </a:blipFill>
        </p:spPr>
      </p:sp>
      <p:sp>
        <p:nvSpPr>
          <p:cNvPr name="Freeform 6" id="6"/>
          <p:cNvSpPr/>
          <p:nvPr/>
        </p:nvSpPr>
        <p:spPr>
          <a:xfrm flipH="false" flipV="false" rot="0">
            <a:off x="1028700" y="5336722"/>
            <a:ext cx="5155316" cy="2551752"/>
          </a:xfrm>
          <a:custGeom>
            <a:avLst/>
            <a:gdLst/>
            <a:ahLst/>
            <a:cxnLst/>
            <a:rect r="r" b="b" t="t" l="l"/>
            <a:pathLst>
              <a:path h="2551752" w="5155316">
                <a:moveTo>
                  <a:pt x="0" y="0"/>
                </a:moveTo>
                <a:lnTo>
                  <a:pt x="5155316" y="0"/>
                </a:lnTo>
                <a:lnTo>
                  <a:pt x="5155316" y="2551752"/>
                </a:lnTo>
                <a:lnTo>
                  <a:pt x="0" y="2551752"/>
                </a:lnTo>
                <a:lnTo>
                  <a:pt x="0" y="0"/>
                </a:lnTo>
                <a:close/>
              </a:path>
            </a:pathLst>
          </a:custGeom>
          <a:blipFill>
            <a:blip r:embed="rId6"/>
            <a:stretch>
              <a:fillRect l="0" t="0" r="0" b="0"/>
            </a:stretch>
          </a:blipFill>
        </p:spPr>
      </p:sp>
      <p:sp>
        <p:nvSpPr>
          <p:cNvPr name="Freeform 7" id="7"/>
          <p:cNvSpPr/>
          <p:nvPr/>
        </p:nvSpPr>
        <p:spPr>
          <a:xfrm flipH="false" flipV="false" rot="0">
            <a:off x="1132405" y="1893097"/>
            <a:ext cx="6090303" cy="2599451"/>
          </a:xfrm>
          <a:custGeom>
            <a:avLst/>
            <a:gdLst/>
            <a:ahLst/>
            <a:cxnLst/>
            <a:rect r="r" b="b" t="t" l="l"/>
            <a:pathLst>
              <a:path h="2599451" w="6090303">
                <a:moveTo>
                  <a:pt x="0" y="0"/>
                </a:moveTo>
                <a:lnTo>
                  <a:pt x="6090302" y="0"/>
                </a:lnTo>
                <a:lnTo>
                  <a:pt x="6090302" y="2599451"/>
                </a:lnTo>
                <a:lnTo>
                  <a:pt x="0" y="2599451"/>
                </a:lnTo>
                <a:lnTo>
                  <a:pt x="0" y="0"/>
                </a:lnTo>
                <a:close/>
              </a:path>
            </a:pathLst>
          </a:custGeom>
          <a:blipFill>
            <a:blip r:embed="rId7"/>
            <a:stretch>
              <a:fillRect l="-2139" t="0" r="0" b="0"/>
            </a:stretch>
          </a:blipFill>
        </p:spPr>
      </p:sp>
      <p:sp>
        <p:nvSpPr>
          <p:cNvPr name="Freeform 8" id="8"/>
          <p:cNvSpPr/>
          <p:nvPr/>
        </p:nvSpPr>
        <p:spPr>
          <a:xfrm flipH="false" flipV="false" rot="0">
            <a:off x="8179085" y="1376755"/>
            <a:ext cx="2663758" cy="3061333"/>
          </a:xfrm>
          <a:custGeom>
            <a:avLst/>
            <a:gdLst/>
            <a:ahLst/>
            <a:cxnLst/>
            <a:rect r="r" b="b" t="t" l="l"/>
            <a:pathLst>
              <a:path h="3061333" w="2663758">
                <a:moveTo>
                  <a:pt x="0" y="0"/>
                </a:moveTo>
                <a:lnTo>
                  <a:pt x="2663757" y="0"/>
                </a:lnTo>
                <a:lnTo>
                  <a:pt x="2663757" y="3061333"/>
                </a:lnTo>
                <a:lnTo>
                  <a:pt x="0" y="3061333"/>
                </a:lnTo>
                <a:lnTo>
                  <a:pt x="0" y="0"/>
                </a:lnTo>
                <a:close/>
              </a:path>
            </a:pathLst>
          </a:custGeom>
          <a:blipFill>
            <a:blip r:embed="rId8"/>
            <a:stretch>
              <a:fillRect l="0" t="0" r="0" b="0"/>
            </a:stretch>
          </a:blipFill>
        </p:spPr>
      </p:sp>
      <p:sp>
        <p:nvSpPr>
          <p:cNvPr name="TextBox 9" id="9"/>
          <p:cNvSpPr txBox="true"/>
          <p:nvPr/>
        </p:nvSpPr>
        <p:spPr>
          <a:xfrm rot="0">
            <a:off x="1528299" y="775545"/>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Arabic diacritics</a:t>
            </a:r>
          </a:p>
        </p:txBody>
      </p:sp>
      <p:sp>
        <p:nvSpPr>
          <p:cNvPr name="TextBox 10" id="10"/>
          <p:cNvSpPr txBox="true"/>
          <p:nvPr/>
        </p:nvSpPr>
        <p:spPr>
          <a:xfrm rot="0">
            <a:off x="1216677" y="4711623"/>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remove_longation</a:t>
            </a:r>
          </a:p>
        </p:txBody>
      </p:sp>
      <p:sp>
        <p:nvSpPr>
          <p:cNvPr name="TextBox 11" id="11"/>
          <p:cNvSpPr txBox="true"/>
          <p:nvPr/>
        </p:nvSpPr>
        <p:spPr>
          <a:xfrm rot="0">
            <a:off x="6863064" y="666384"/>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Emojis</a:t>
            </a:r>
          </a:p>
        </p:txBody>
      </p:sp>
      <p:sp>
        <p:nvSpPr>
          <p:cNvPr name="TextBox 12" id="12"/>
          <p:cNvSpPr txBox="true"/>
          <p:nvPr/>
        </p:nvSpPr>
        <p:spPr>
          <a:xfrm rot="0">
            <a:off x="6863064" y="4711623"/>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remove_urls</a:t>
            </a:r>
          </a:p>
        </p:txBody>
      </p:sp>
      <p:sp>
        <p:nvSpPr>
          <p:cNvPr name="TextBox 13" id="13"/>
          <p:cNvSpPr txBox="true"/>
          <p:nvPr/>
        </p:nvSpPr>
        <p:spPr>
          <a:xfrm rot="0">
            <a:off x="12194288" y="666384"/>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emoticons_to_emoji</a:t>
            </a:r>
          </a:p>
        </p:txBody>
      </p:sp>
      <p:sp>
        <p:nvSpPr>
          <p:cNvPr name="TextBox 14" id="14"/>
          <p:cNvSpPr txBox="true"/>
          <p:nvPr/>
        </p:nvSpPr>
        <p:spPr>
          <a:xfrm rot="0">
            <a:off x="12509452" y="4711623"/>
            <a:ext cx="4760848" cy="441620"/>
          </a:xfrm>
          <a:prstGeom prst="rect">
            <a:avLst/>
          </a:prstGeom>
        </p:spPr>
        <p:txBody>
          <a:bodyPr anchor="t" rtlCol="false" tIns="0" lIns="0" bIns="0" rIns="0">
            <a:spAutoFit/>
          </a:bodyPr>
          <a:lstStyle/>
          <a:p>
            <a:pPr algn="ctr" marL="0" indent="0" lvl="0">
              <a:lnSpc>
                <a:spcPts val="3650"/>
              </a:lnSpc>
              <a:spcBef>
                <a:spcPct val="0"/>
              </a:spcBef>
            </a:pPr>
            <a:r>
              <a:rPr lang="en-US" b="true" sz="2607">
                <a:solidFill>
                  <a:srgbClr val="0F4662"/>
                </a:solidFill>
                <a:latin typeface="Quicksand Bold"/>
                <a:ea typeface="Quicksand Bold"/>
                <a:cs typeface="Quicksand Bold"/>
                <a:sym typeface="Quicksand Bold"/>
              </a:rPr>
              <a:t>convert list to str</a:t>
            </a:r>
          </a:p>
        </p:txBody>
      </p:sp>
      <p:sp>
        <p:nvSpPr>
          <p:cNvPr name="TextBox 15" id="15"/>
          <p:cNvSpPr txBox="true"/>
          <p:nvPr/>
        </p:nvSpPr>
        <p:spPr>
          <a:xfrm rot="0">
            <a:off x="3310596" y="8599157"/>
            <a:ext cx="11568280" cy="1180465"/>
          </a:xfrm>
          <a:prstGeom prst="rect">
            <a:avLst/>
          </a:prstGeom>
        </p:spPr>
        <p:txBody>
          <a:bodyPr anchor="t" rtlCol="false" tIns="0" lIns="0" bIns="0" rIns="0">
            <a:spAutoFit/>
          </a:bodyPr>
          <a:lstStyle/>
          <a:p>
            <a:pPr algn="ctr" marL="0" indent="0" lvl="0">
              <a:lnSpc>
                <a:spcPts val="4759"/>
              </a:lnSpc>
              <a:spcBef>
                <a:spcPct val="0"/>
              </a:spcBef>
            </a:pPr>
            <a:r>
              <a:rPr lang="en-US" b="true" sz="3399">
                <a:solidFill>
                  <a:srgbClr val="0F4662"/>
                </a:solidFill>
                <a:latin typeface="Quicksand Bold"/>
                <a:ea typeface="Quicksand Bold"/>
                <a:cs typeface="Quicksand Bold"/>
                <a:sym typeface="Quicksand Bold"/>
              </a:rPr>
              <a:t>These problems have impacted the accuracy negatively.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449411" y="0"/>
            <a:ext cx="19737411" cy="10300894"/>
          </a:xfrm>
          <a:custGeom>
            <a:avLst/>
            <a:gdLst/>
            <a:ahLst/>
            <a:cxnLst/>
            <a:rect r="r" b="b" t="t" l="l"/>
            <a:pathLst>
              <a:path h="10300894" w="19737411">
                <a:moveTo>
                  <a:pt x="0" y="0"/>
                </a:moveTo>
                <a:lnTo>
                  <a:pt x="19737411" y="0"/>
                </a:lnTo>
                <a:lnTo>
                  <a:pt x="19737411" y="10300894"/>
                </a:lnTo>
                <a:lnTo>
                  <a:pt x="0" y="10300894"/>
                </a:lnTo>
                <a:lnTo>
                  <a:pt x="0" y="0"/>
                </a:lnTo>
                <a:close/>
              </a:path>
            </a:pathLst>
          </a:custGeom>
          <a:blipFill>
            <a:blip r:embed="rId2">
              <a:alphaModFix amt="50000"/>
            </a:blip>
            <a:stretch>
              <a:fillRect l="0" t="-21853" r="0" b="-21853"/>
            </a:stretch>
          </a:blipFill>
        </p:spPr>
      </p:sp>
      <p:grpSp>
        <p:nvGrpSpPr>
          <p:cNvPr name="Group 3" id="3"/>
          <p:cNvGrpSpPr/>
          <p:nvPr/>
        </p:nvGrpSpPr>
        <p:grpSpPr>
          <a:xfrm rot="0">
            <a:off x="-1466023" y="1028700"/>
            <a:ext cx="21220046" cy="8229600"/>
            <a:chOff x="0" y="0"/>
            <a:chExt cx="5588819" cy="2167467"/>
          </a:xfrm>
        </p:grpSpPr>
        <p:sp>
          <p:nvSpPr>
            <p:cNvPr name="Freeform 4" id="4"/>
            <p:cNvSpPr/>
            <p:nvPr/>
          </p:nvSpPr>
          <p:spPr>
            <a:xfrm flipH="false" flipV="false" rot="0">
              <a:off x="0" y="0"/>
              <a:ext cx="5588819" cy="2167467"/>
            </a:xfrm>
            <a:custGeom>
              <a:avLst/>
              <a:gdLst/>
              <a:ahLst/>
              <a:cxnLst/>
              <a:rect r="r" b="b" t="t" l="l"/>
              <a:pathLst>
                <a:path h="2167467" w="5588819">
                  <a:moveTo>
                    <a:pt x="0" y="0"/>
                  </a:moveTo>
                  <a:lnTo>
                    <a:pt x="5588819" y="0"/>
                  </a:lnTo>
                  <a:lnTo>
                    <a:pt x="5588819" y="2167467"/>
                  </a:lnTo>
                  <a:lnTo>
                    <a:pt x="0" y="2167467"/>
                  </a:lnTo>
                  <a:close/>
                </a:path>
              </a:pathLst>
            </a:custGeom>
            <a:solidFill>
              <a:srgbClr val="F8F8F8">
                <a:alpha val="89804"/>
              </a:srgbClr>
            </a:solidFill>
            <a:ln w="95250" cap="sq">
              <a:solidFill>
                <a:srgbClr val="0F4662">
                  <a:alpha val="89804"/>
                </a:srgbClr>
              </a:solidFill>
              <a:prstDash val="solid"/>
              <a:miter/>
            </a:ln>
          </p:spPr>
        </p:sp>
        <p:sp>
          <p:nvSpPr>
            <p:cNvPr name="TextBox 5" id="5"/>
            <p:cNvSpPr txBox="true"/>
            <p:nvPr/>
          </p:nvSpPr>
          <p:spPr>
            <a:xfrm>
              <a:off x="0" y="-104775"/>
              <a:ext cx="5588819" cy="2272242"/>
            </a:xfrm>
            <a:prstGeom prst="rect">
              <a:avLst/>
            </a:prstGeom>
          </p:spPr>
          <p:txBody>
            <a:bodyPr anchor="ctr" rtlCol="false" tIns="50800" lIns="50800" bIns="50800" rIns="50800"/>
            <a:lstStyle/>
            <a:p>
              <a:pPr algn="ctr">
                <a:lnSpc>
                  <a:spcPts val="3570"/>
                </a:lnSpc>
              </a:pPr>
            </a:p>
          </p:txBody>
        </p:sp>
      </p:grpSp>
      <p:sp>
        <p:nvSpPr>
          <p:cNvPr name="TextBox 6" id="6"/>
          <p:cNvSpPr txBox="true"/>
          <p:nvPr/>
        </p:nvSpPr>
        <p:spPr>
          <a:xfrm rot="0">
            <a:off x="165825" y="2245692"/>
            <a:ext cx="17941286" cy="5657110"/>
          </a:xfrm>
          <a:prstGeom prst="rect">
            <a:avLst/>
          </a:prstGeom>
        </p:spPr>
        <p:txBody>
          <a:bodyPr anchor="t" rtlCol="false" tIns="0" lIns="0" bIns="0" rIns="0">
            <a:spAutoFit/>
          </a:bodyPr>
          <a:lstStyle/>
          <a:p>
            <a:pPr algn="ctr">
              <a:lnSpc>
                <a:spcPts val="5629"/>
              </a:lnSpc>
            </a:pPr>
            <a:r>
              <a:rPr lang="en-US" sz="3311">
                <a:solidFill>
                  <a:srgbClr val="0F4662"/>
                </a:solidFill>
                <a:latin typeface="Quicksand"/>
                <a:ea typeface="Quicksand"/>
                <a:cs typeface="Quicksand"/>
                <a:sym typeface="Quicksand"/>
              </a:rPr>
              <a:t>Any one of us will get an electronics product. The first thing he does is sit for a day or two searching on the internet on this site and start doing an analysis in his brain and come up with the best product, They always go to the most famous sites like </a:t>
            </a:r>
            <a:r>
              <a:rPr lang="en-US" sz="3311" b="true">
                <a:solidFill>
                  <a:srgbClr val="0F4662"/>
                </a:solidFill>
                <a:latin typeface="Quicksand Bold"/>
                <a:ea typeface="Quicksand Bold"/>
                <a:cs typeface="Quicksand Bold"/>
                <a:sym typeface="Quicksand Bold"/>
              </a:rPr>
              <a:t>Noon</a:t>
            </a:r>
            <a:r>
              <a:rPr lang="en-US" sz="3311">
                <a:solidFill>
                  <a:srgbClr val="0F4662"/>
                </a:solidFill>
                <a:latin typeface="Quicksand"/>
                <a:ea typeface="Quicksand"/>
                <a:cs typeface="Quicksand"/>
                <a:sym typeface="Quicksand"/>
              </a:rPr>
              <a:t>, </a:t>
            </a:r>
            <a:r>
              <a:rPr lang="en-US" sz="3311" b="true">
                <a:solidFill>
                  <a:srgbClr val="0F4662"/>
                </a:solidFill>
                <a:latin typeface="Quicksand Bold"/>
                <a:ea typeface="Quicksand Bold"/>
                <a:cs typeface="Quicksand Bold"/>
                <a:sym typeface="Quicksand Bold"/>
              </a:rPr>
              <a:t>Jumia</a:t>
            </a:r>
            <a:r>
              <a:rPr lang="en-US" sz="3311">
                <a:solidFill>
                  <a:srgbClr val="0F4662"/>
                </a:solidFill>
                <a:latin typeface="Quicksand"/>
                <a:ea typeface="Quicksand"/>
                <a:cs typeface="Quicksand"/>
                <a:sym typeface="Quicksand"/>
              </a:rPr>
              <a:t> and </a:t>
            </a:r>
            <a:r>
              <a:rPr lang="en-US" sz="3311" b="true">
                <a:solidFill>
                  <a:srgbClr val="0F4662"/>
                </a:solidFill>
                <a:latin typeface="Quicksand Bold"/>
                <a:ea typeface="Quicksand Bold"/>
                <a:cs typeface="Quicksand Bold"/>
                <a:sym typeface="Quicksand Bold"/>
              </a:rPr>
              <a:t>Amazon</a:t>
            </a:r>
          </a:p>
          <a:p>
            <a:pPr algn="ctr">
              <a:lnSpc>
                <a:spcPts val="5629"/>
              </a:lnSpc>
            </a:pPr>
          </a:p>
          <a:p>
            <a:pPr algn="ctr">
              <a:lnSpc>
                <a:spcPts val="5629"/>
              </a:lnSpc>
            </a:pPr>
            <a:r>
              <a:rPr lang="en-US" sz="3311">
                <a:solidFill>
                  <a:srgbClr val="0F4662"/>
                </a:solidFill>
                <a:latin typeface="Quicksand"/>
                <a:ea typeface="Quicksand"/>
                <a:cs typeface="Quicksand"/>
                <a:sym typeface="Quicksand"/>
              </a:rPr>
              <a:t>From here the idea came to us that we make this topic easier for people and we start doing this analysis for them using </a:t>
            </a:r>
            <a:r>
              <a:rPr lang="en-US" sz="3311" b="true">
                <a:solidFill>
                  <a:srgbClr val="0F4662"/>
                </a:solidFill>
                <a:latin typeface="Quicksand Bold"/>
                <a:ea typeface="Quicksand Bold"/>
                <a:cs typeface="Quicksand Bold"/>
                <a:sym typeface="Quicksand Bold"/>
              </a:rPr>
              <a:t>Web scraping</a:t>
            </a:r>
            <a:r>
              <a:rPr lang="en-US" sz="3311">
                <a:solidFill>
                  <a:srgbClr val="0F4662"/>
                </a:solidFill>
                <a:latin typeface="Quicksand"/>
                <a:ea typeface="Quicksand"/>
                <a:cs typeface="Quicksand"/>
                <a:sym typeface="Quicksand"/>
              </a:rPr>
              <a:t>, </a:t>
            </a:r>
            <a:r>
              <a:rPr lang="en-US" sz="3311" b="true">
                <a:solidFill>
                  <a:srgbClr val="0F4662"/>
                </a:solidFill>
                <a:latin typeface="Quicksand Bold"/>
                <a:ea typeface="Quicksand Bold"/>
                <a:cs typeface="Quicksand Bold"/>
                <a:sym typeface="Quicksand Bold"/>
              </a:rPr>
              <a:t>Machine learning and Deep learning</a:t>
            </a:r>
            <a:r>
              <a:rPr lang="en-US" sz="3311">
                <a:solidFill>
                  <a:srgbClr val="0F4662"/>
                </a:solidFill>
                <a:latin typeface="Quicksand"/>
                <a:ea typeface="Quicksand"/>
                <a:cs typeface="Quicksand"/>
                <a:sym typeface="Quicksand"/>
              </a:rPr>
              <a:t>.</a:t>
            </a:r>
          </a:p>
          <a:p>
            <a:pPr algn="ctr">
              <a:lnSpc>
                <a:spcPts val="5629"/>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Preprocessing</a:t>
            </a:r>
          </a:p>
        </p:txBody>
      </p:sp>
      <p:sp>
        <p:nvSpPr>
          <p:cNvPr name="TextBox 8" id="8"/>
          <p:cNvSpPr txBox="true"/>
          <p:nvPr/>
        </p:nvSpPr>
        <p:spPr>
          <a:xfrm rot="0">
            <a:off x="1028700" y="3136987"/>
            <a:ext cx="8944949" cy="5733107"/>
          </a:xfrm>
          <a:prstGeom prst="rect">
            <a:avLst/>
          </a:prstGeom>
        </p:spPr>
        <p:txBody>
          <a:bodyPr anchor="t" rtlCol="false" tIns="0" lIns="0" bIns="0" rIns="0">
            <a:spAutoFit/>
          </a:bodyPr>
          <a:lstStyle/>
          <a:p>
            <a:pPr algn="l">
              <a:lnSpc>
                <a:spcPts val="4602"/>
              </a:lnSpc>
            </a:pPr>
            <a:r>
              <a:rPr lang="en-US" sz="2707">
                <a:solidFill>
                  <a:srgbClr val="0F4662"/>
                </a:solidFill>
                <a:latin typeface="Quicksand"/>
                <a:ea typeface="Quicksand"/>
                <a:cs typeface="Quicksand"/>
                <a:sym typeface="Quicksand"/>
              </a:rPr>
              <a:t>TF-IDF </a:t>
            </a:r>
            <a:r>
              <a:rPr lang="en-US" sz="2707" b="true">
                <a:solidFill>
                  <a:srgbClr val="0F4662"/>
                </a:solidFill>
                <a:latin typeface="Quicksand Bold"/>
                <a:ea typeface="Quicksand Bold"/>
                <a:cs typeface="Quicksand Bold"/>
                <a:sym typeface="Quicksand Bold"/>
              </a:rPr>
              <a:t>(Term Frequency-Inverse Document Frequency)</a:t>
            </a:r>
            <a:r>
              <a:rPr lang="en-US" sz="2707">
                <a:solidFill>
                  <a:srgbClr val="0F4662"/>
                </a:solidFill>
                <a:latin typeface="Quicksand"/>
                <a:ea typeface="Quicksand"/>
                <a:cs typeface="Quicksand"/>
                <a:sym typeface="Quicksand"/>
              </a:rPr>
              <a:t> is a technique used in text analysis to measure how important a word is in a document compared to a collection of documents. It helps identify key words by balancing their frequency in a single document and across all documents</a:t>
            </a:r>
          </a:p>
          <a:p>
            <a:pPr algn="l">
              <a:lnSpc>
                <a:spcPts val="4602"/>
              </a:lnSpc>
            </a:pPr>
          </a:p>
          <a:p>
            <a:pPr algn="l">
              <a:lnSpc>
                <a:spcPts val="4602"/>
              </a:lnSpc>
            </a:pPr>
            <a:r>
              <a:rPr lang="en-US" sz="2707" b="true">
                <a:solidFill>
                  <a:srgbClr val="0F4662"/>
                </a:solidFill>
                <a:latin typeface="Quicksand Bold"/>
                <a:ea typeface="Quicksand Bold"/>
                <a:cs typeface="Quicksand Bold"/>
                <a:sym typeface="Quicksand Bold"/>
              </a:rPr>
              <a:t>Convert text to numerical</a:t>
            </a:r>
          </a:p>
          <a:p>
            <a:pPr algn="l">
              <a:lnSpc>
                <a:spcPts val="4602"/>
              </a:lnSpc>
            </a:pPr>
          </a:p>
          <a:p>
            <a:pPr algn="l" marL="0" indent="0" lvl="0">
              <a:lnSpc>
                <a:spcPts val="4602"/>
              </a:lnSpc>
            </a:pPr>
          </a:p>
        </p:txBody>
      </p:sp>
      <p:sp>
        <p:nvSpPr>
          <p:cNvPr name="TextBox 9" id="9"/>
          <p:cNvSpPr txBox="true"/>
          <p:nvPr/>
        </p:nvSpPr>
        <p:spPr>
          <a:xfrm rot="0">
            <a:off x="1028700" y="2254859"/>
            <a:ext cx="8944949" cy="757561"/>
          </a:xfrm>
          <a:prstGeom prst="rect">
            <a:avLst/>
          </a:prstGeom>
        </p:spPr>
        <p:txBody>
          <a:bodyPr anchor="t" rtlCol="false" tIns="0" lIns="0" bIns="0" rIns="0">
            <a:spAutoFit/>
          </a:bodyPr>
          <a:lstStyle/>
          <a:p>
            <a:pPr algn="l" marL="0" indent="0" lvl="0">
              <a:lnSpc>
                <a:spcPts val="6136"/>
              </a:lnSpc>
              <a:spcBef>
                <a:spcPct val="0"/>
              </a:spcBef>
            </a:pPr>
            <a:r>
              <a:rPr lang="en-US" b="true" sz="4383">
                <a:solidFill>
                  <a:srgbClr val="0F4662"/>
                </a:solidFill>
                <a:latin typeface="Quicksand Bold"/>
                <a:ea typeface="Quicksand Bold"/>
                <a:cs typeface="Quicksand Bold"/>
                <a:sym typeface="Quicksand Bold"/>
              </a:rPr>
              <a:t>TF-IDF</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2540280" y="4384042"/>
            <a:ext cx="13483414" cy="4567506"/>
          </a:xfrm>
          <a:custGeom>
            <a:avLst/>
            <a:gdLst/>
            <a:ahLst/>
            <a:cxnLst/>
            <a:rect r="r" b="b" t="t" l="l"/>
            <a:pathLst>
              <a:path h="4567506" w="13483414">
                <a:moveTo>
                  <a:pt x="0" y="0"/>
                </a:moveTo>
                <a:lnTo>
                  <a:pt x="13483413" y="0"/>
                </a:lnTo>
                <a:lnTo>
                  <a:pt x="13483413" y="4567506"/>
                </a:lnTo>
                <a:lnTo>
                  <a:pt x="0" y="4567506"/>
                </a:lnTo>
                <a:lnTo>
                  <a:pt x="0" y="0"/>
                </a:lnTo>
                <a:close/>
              </a:path>
            </a:pathLst>
          </a:custGeom>
          <a:blipFill>
            <a:blip r:embed="rId3"/>
            <a:stretch>
              <a:fillRect l="0" t="0" r="0" b="0"/>
            </a:stretch>
          </a:blipFill>
        </p:spPr>
      </p:sp>
      <p:sp>
        <p:nvSpPr>
          <p:cNvPr name="TextBox 4" id="4"/>
          <p:cNvSpPr txBox="true"/>
          <p:nvPr/>
        </p:nvSpPr>
        <p:spPr>
          <a:xfrm rot="0">
            <a:off x="4671525" y="2174503"/>
            <a:ext cx="8944949" cy="1475904"/>
          </a:xfrm>
          <a:prstGeom prst="rect">
            <a:avLst/>
          </a:prstGeom>
        </p:spPr>
        <p:txBody>
          <a:bodyPr anchor="t" rtlCol="false" tIns="0" lIns="0" bIns="0" rIns="0">
            <a:spAutoFit/>
          </a:bodyPr>
          <a:lstStyle/>
          <a:p>
            <a:pPr algn="ctr" marL="0" indent="0" lvl="0">
              <a:lnSpc>
                <a:spcPts val="6132"/>
              </a:lnSpc>
            </a:pPr>
            <a:r>
              <a:rPr lang="en-US" b="true" sz="3607">
                <a:solidFill>
                  <a:srgbClr val="0F4662"/>
                </a:solidFill>
                <a:latin typeface="Quicksand Bold"/>
                <a:ea typeface="Quicksand Bold"/>
                <a:cs typeface="Quicksand Bold"/>
                <a:sym typeface="Quicksand Bold"/>
              </a:rPr>
              <a:t>To facilitate testing and avoid performance issues</a:t>
            </a:r>
          </a:p>
        </p:txBody>
      </p:sp>
      <p:sp>
        <p:nvSpPr>
          <p:cNvPr name="TextBox 5" id="5"/>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4775065" y="3621832"/>
            <a:ext cx="8737870" cy="5636468"/>
          </a:xfrm>
          <a:custGeom>
            <a:avLst/>
            <a:gdLst/>
            <a:ahLst/>
            <a:cxnLst/>
            <a:rect r="r" b="b" t="t" l="l"/>
            <a:pathLst>
              <a:path h="5636468" w="8737870">
                <a:moveTo>
                  <a:pt x="0" y="0"/>
                </a:moveTo>
                <a:lnTo>
                  <a:pt x="8737870" y="0"/>
                </a:lnTo>
                <a:lnTo>
                  <a:pt x="8737870" y="5636468"/>
                </a:lnTo>
                <a:lnTo>
                  <a:pt x="0" y="5636468"/>
                </a:lnTo>
                <a:lnTo>
                  <a:pt x="0" y="0"/>
                </a:lnTo>
                <a:close/>
              </a:path>
            </a:pathLst>
          </a:custGeom>
          <a:blipFill>
            <a:blip r:embed="rId3"/>
            <a:stretch>
              <a:fillRect l="0" t="-479" r="0" b="-479"/>
            </a:stretch>
          </a:blipFill>
        </p:spPr>
      </p:sp>
      <p:sp>
        <p:nvSpPr>
          <p:cNvPr name="TextBox 4" id="4"/>
          <p:cNvSpPr txBox="true"/>
          <p:nvPr/>
        </p:nvSpPr>
        <p:spPr>
          <a:xfrm rot="0">
            <a:off x="4671525" y="2136403"/>
            <a:ext cx="8944949" cy="863130"/>
          </a:xfrm>
          <a:prstGeom prst="rect">
            <a:avLst/>
          </a:prstGeom>
        </p:spPr>
        <p:txBody>
          <a:bodyPr anchor="t" rtlCol="false" tIns="0" lIns="0" bIns="0" rIns="0">
            <a:spAutoFit/>
          </a:bodyPr>
          <a:lstStyle/>
          <a:p>
            <a:pPr algn="ctr" marL="0" indent="0" lvl="0">
              <a:lnSpc>
                <a:spcPts val="7492"/>
              </a:lnSpc>
            </a:pPr>
            <a:r>
              <a:rPr lang="en-US" b="true" sz="4407">
                <a:solidFill>
                  <a:srgbClr val="0F4662"/>
                </a:solidFill>
                <a:latin typeface="Quicksand Bold"/>
                <a:ea typeface="Quicksand Bold"/>
                <a:cs typeface="Quicksand Bold"/>
                <a:sym typeface="Quicksand Bold"/>
              </a:rPr>
              <a:t>Model output</a:t>
            </a:r>
          </a:p>
        </p:txBody>
      </p:sp>
      <p:sp>
        <p:nvSpPr>
          <p:cNvPr name="TextBox 5" id="5"/>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3442710" y="3531233"/>
            <a:ext cx="11402580" cy="3062609"/>
          </a:xfrm>
          <a:prstGeom prst="rect">
            <a:avLst/>
          </a:prstGeom>
        </p:spPr>
        <p:txBody>
          <a:bodyPr anchor="t" rtlCol="false" tIns="0" lIns="0" bIns="0" rIns="0">
            <a:spAutoFit/>
          </a:bodyPr>
          <a:lstStyle/>
          <a:p>
            <a:pPr algn="ctr" marL="0" indent="0" lvl="0">
              <a:lnSpc>
                <a:spcPts val="12319"/>
              </a:lnSpc>
              <a:spcBef>
                <a:spcPct val="0"/>
              </a:spcBef>
            </a:pPr>
            <a:r>
              <a:rPr lang="en-US" b="true" sz="8799" i="true">
                <a:solidFill>
                  <a:srgbClr val="0F4662"/>
                </a:solidFill>
                <a:latin typeface="Cormorant Garamond Bold Italics"/>
                <a:ea typeface="Cormorant Garamond Bold Italics"/>
                <a:cs typeface="Cormorant Garamond Bold Italics"/>
                <a:sym typeface="Cormorant Garamond Bold Italics"/>
              </a:rPr>
              <a:t>Problem:Linking Machine learning and Backend</a:t>
            </a:r>
          </a:p>
        </p:txBody>
      </p:sp>
      <p:sp>
        <p:nvSpPr>
          <p:cNvPr name="AutoShape 4" id="4"/>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7" id="7"/>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5529809" y="3617559"/>
            <a:ext cx="7228382" cy="2483032"/>
          </a:xfrm>
          <a:custGeom>
            <a:avLst/>
            <a:gdLst/>
            <a:ahLst/>
            <a:cxnLst/>
            <a:rect r="r" b="b" t="t" l="l"/>
            <a:pathLst>
              <a:path h="2483032" w="7228382">
                <a:moveTo>
                  <a:pt x="0" y="0"/>
                </a:moveTo>
                <a:lnTo>
                  <a:pt x="7228382" y="0"/>
                </a:lnTo>
                <a:lnTo>
                  <a:pt x="7228382" y="2483032"/>
                </a:lnTo>
                <a:lnTo>
                  <a:pt x="0" y="2483032"/>
                </a:lnTo>
                <a:lnTo>
                  <a:pt x="0" y="0"/>
                </a:lnTo>
                <a:close/>
              </a:path>
            </a:pathLst>
          </a:custGeom>
          <a:blipFill>
            <a:blip r:embed="rId3"/>
            <a:stretch>
              <a:fillRect l="0" t="0" r="0" b="0"/>
            </a:stretch>
          </a:blipFill>
          <a:ln w="47625" cap="sq">
            <a:solidFill>
              <a:srgbClr val="0F4662"/>
            </a:solidFill>
            <a:prstDash val="solid"/>
            <a:miter/>
          </a:ln>
        </p:spPr>
      </p:sp>
      <p:sp>
        <p:nvSpPr>
          <p:cNvPr name="Freeform 4" id="4"/>
          <p:cNvSpPr/>
          <p:nvPr/>
        </p:nvSpPr>
        <p:spPr>
          <a:xfrm flipH="false" flipV="false" rot="0">
            <a:off x="9390243" y="6521312"/>
            <a:ext cx="7869057" cy="2438556"/>
          </a:xfrm>
          <a:custGeom>
            <a:avLst/>
            <a:gdLst/>
            <a:ahLst/>
            <a:cxnLst/>
            <a:rect r="r" b="b" t="t" l="l"/>
            <a:pathLst>
              <a:path h="2438556" w="7869057">
                <a:moveTo>
                  <a:pt x="0" y="0"/>
                </a:moveTo>
                <a:lnTo>
                  <a:pt x="7869057" y="0"/>
                </a:lnTo>
                <a:lnTo>
                  <a:pt x="7869057" y="2438556"/>
                </a:lnTo>
                <a:lnTo>
                  <a:pt x="0" y="2438556"/>
                </a:lnTo>
                <a:lnTo>
                  <a:pt x="0" y="0"/>
                </a:lnTo>
                <a:close/>
              </a:path>
            </a:pathLst>
          </a:custGeom>
          <a:blipFill>
            <a:blip r:embed="rId4"/>
            <a:stretch>
              <a:fillRect l="0" t="-708" r="0" b="-708"/>
            </a:stretch>
          </a:blipFill>
          <a:ln w="38100" cap="sq">
            <a:solidFill>
              <a:srgbClr val="0F4662"/>
            </a:solidFill>
            <a:prstDash val="solid"/>
            <a:miter/>
          </a:ln>
        </p:spPr>
      </p:sp>
      <p:sp>
        <p:nvSpPr>
          <p:cNvPr name="Freeform 5" id="5"/>
          <p:cNvSpPr/>
          <p:nvPr/>
        </p:nvSpPr>
        <p:spPr>
          <a:xfrm flipH="false" flipV="false" rot="0">
            <a:off x="2933700" y="6519691"/>
            <a:ext cx="6122637" cy="2408430"/>
          </a:xfrm>
          <a:custGeom>
            <a:avLst/>
            <a:gdLst/>
            <a:ahLst/>
            <a:cxnLst/>
            <a:rect r="r" b="b" t="t" l="l"/>
            <a:pathLst>
              <a:path h="2408430" w="6122637">
                <a:moveTo>
                  <a:pt x="0" y="0"/>
                </a:moveTo>
                <a:lnTo>
                  <a:pt x="6122637" y="0"/>
                </a:lnTo>
                <a:lnTo>
                  <a:pt x="6122637" y="2408431"/>
                </a:lnTo>
                <a:lnTo>
                  <a:pt x="0" y="2408431"/>
                </a:lnTo>
                <a:lnTo>
                  <a:pt x="0" y="0"/>
                </a:lnTo>
                <a:close/>
              </a:path>
            </a:pathLst>
          </a:custGeom>
          <a:blipFill>
            <a:blip r:embed="rId5"/>
            <a:stretch>
              <a:fillRect l="0" t="0" r="0" b="0"/>
            </a:stretch>
          </a:blipFill>
          <a:ln w="47625" cap="sq">
            <a:solidFill>
              <a:srgbClr val="0F4662"/>
            </a:solidFill>
            <a:prstDash val="solid"/>
            <a:miter/>
          </a:ln>
        </p:spPr>
      </p:sp>
      <p:sp>
        <p:nvSpPr>
          <p:cNvPr name="TextBox 6" id="6"/>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Machine Learning</a:t>
            </a:r>
          </a:p>
        </p:txBody>
      </p:sp>
      <p:sp>
        <p:nvSpPr>
          <p:cNvPr name="TextBox 7" id="7"/>
          <p:cNvSpPr txBox="true"/>
          <p:nvPr/>
        </p:nvSpPr>
        <p:spPr>
          <a:xfrm rot="0">
            <a:off x="4671525" y="2073362"/>
            <a:ext cx="8944949" cy="1186977"/>
          </a:xfrm>
          <a:prstGeom prst="rect">
            <a:avLst/>
          </a:prstGeom>
        </p:spPr>
        <p:txBody>
          <a:bodyPr anchor="t" rtlCol="false" tIns="0" lIns="0" bIns="0" rIns="0">
            <a:spAutoFit/>
          </a:bodyPr>
          <a:lstStyle/>
          <a:p>
            <a:pPr algn="ctr" marL="0" indent="0" lvl="0">
              <a:lnSpc>
                <a:spcPts val="4942"/>
              </a:lnSpc>
            </a:pPr>
            <a:r>
              <a:rPr lang="en-US" b="true" sz="2907">
                <a:solidFill>
                  <a:srgbClr val="0F4662"/>
                </a:solidFill>
                <a:latin typeface="Quicksand Bold"/>
                <a:ea typeface="Quicksand Bold"/>
                <a:cs typeface="Quicksand Bold"/>
                <a:sym typeface="Quicksand Bold"/>
              </a:rPr>
              <a:t>This is what the data looks like after it was output from the model and placed in a json file.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AutoShape 4" id="4"/>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7" id="7"/>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4096617" y="4176983"/>
            <a:ext cx="9960491" cy="2146302"/>
          </a:xfrm>
          <a:prstGeom prst="rect">
            <a:avLst/>
          </a:prstGeom>
        </p:spPr>
        <p:txBody>
          <a:bodyPr anchor="t" rtlCol="false" tIns="0" lIns="0" bIns="0" rIns="0">
            <a:spAutoFit/>
          </a:bodyPr>
          <a:lstStyle/>
          <a:p>
            <a:pPr algn="ctr">
              <a:lnSpc>
                <a:spcPts val="5779"/>
              </a:lnSpc>
            </a:pPr>
            <a:r>
              <a:rPr lang="en-US" sz="3399">
                <a:solidFill>
                  <a:srgbClr val="0F4662"/>
                </a:solidFill>
                <a:latin typeface="Quicksand"/>
                <a:ea typeface="Quicksand"/>
                <a:cs typeface="Quicksand"/>
                <a:sym typeface="Quicksand"/>
              </a:rPr>
              <a:t>Node.js</a:t>
            </a:r>
          </a:p>
          <a:p>
            <a:pPr algn="ctr">
              <a:lnSpc>
                <a:spcPts val="5779"/>
              </a:lnSpc>
            </a:pPr>
            <a:r>
              <a:rPr lang="en-US" sz="3399">
                <a:solidFill>
                  <a:srgbClr val="0F4662"/>
                </a:solidFill>
                <a:latin typeface="Quicksand"/>
                <a:ea typeface="Quicksand"/>
                <a:cs typeface="Quicksand"/>
                <a:sym typeface="Quicksand"/>
              </a:rPr>
              <a:t>Express.js</a:t>
            </a:r>
          </a:p>
          <a:p>
            <a:pPr algn="ctr" marL="0" indent="0" lvl="0">
              <a:lnSpc>
                <a:spcPts val="5779"/>
              </a:lnSpc>
            </a:pPr>
            <a:r>
              <a:rPr lang="en-US" sz="3399">
                <a:solidFill>
                  <a:srgbClr val="0F4662"/>
                </a:solidFill>
                <a:latin typeface="Quicksand"/>
                <a:ea typeface="Quicksand"/>
                <a:cs typeface="Quicksand"/>
                <a:sym typeface="Quicksand"/>
              </a:rPr>
              <a:t>MSSQL</a:t>
            </a:r>
          </a:p>
        </p:txBody>
      </p:sp>
      <p:sp>
        <p:nvSpPr>
          <p:cNvPr name="AutoShape 4" id="4"/>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5897880" y="7171009"/>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599709"/>
            <a:ext cx="804816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Technologies Used</a:t>
            </a:r>
          </a:p>
        </p:txBody>
      </p:sp>
      <p:sp>
        <p:nvSpPr>
          <p:cNvPr name="Freeform 8" id="8"/>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5" id="5"/>
          <p:cNvSpPr txBox="true"/>
          <p:nvPr/>
        </p:nvSpPr>
        <p:spPr>
          <a:xfrm rot="0">
            <a:off x="4713991" y="1931026"/>
            <a:ext cx="8860019" cy="6377322"/>
          </a:xfrm>
          <a:prstGeom prst="rect">
            <a:avLst/>
          </a:prstGeom>
        </p:spPr>
        <p:txBody>
          <a:bodyPr anchor="t" rtlCol="false" tIns="0" lIns="0" bIns="0" rIns="0">
            <a:spAutoFit/>
          </a:bodyPr>
          <a:lstStyle/>
          <a:p>
            <a:pPr algn="ctr">
              <a:lnSpc>
                <a:spcPts val="3925"/>
              </a:lnSpc>
            </a:pPr>
            <a:r>
              <a:rPr lang="en-US" sz="2803">
                <a:solidFill>
                  <a:srgbClr val="0F4662"/>
                </a:solidFill>
                <a:latin typeface="Quicksand"/>
                <a:ea typeface="Quicksand"/>
                <a:cs typeface="Quicksand"/>
                <a:sym typeface="Quicksand"/>
              </a:rPr>
              <a:t>For our backend architecture, we prioritized high performance, minimalism, flexibility, and ease of customization. These principles ensure the system efficiently handles high traffic, utilizes resources optimally, adapts to future needs, and allows seamless modifications.</a:t>
            </a:r>
          </a:p>
          <a:p>
            <a:pPr algn="ctr">
              <a:lnSpc>
                <a:spcPts val="3925"/>
              </a:lnSpc>
            </a:pPr>
            <a:r>
              <a:rPr lang="en-US" sz="2803">
                <a:solidFill>
                  <a:srgbClr val="0F4662"/>
                </a:solidFill>
                <a:latin typeface="Quicksand"/>
                <a:ea typeface="Quicksand"/>
                <a:cs typeface="Quicksand"/>
                <a:sym typeface="Quicksand"/>
              </a:rPr>
              <a:t>To achieve this, we selected </a:t>
            </a:r>
            <a:r>
              <a:rPr lang="en-US" sz="2803" b="true">
                <a:solidFill>
                  <a:srgbClr val="0F4662"/>
                </a:solidFill>
                <a:latin typeface="Quicksand Bold"/>
                <a:ea typeface="Quicksand Bold"/>
                <a:cs typeface="Quicksand Bold"/>
                <a:sym typeface="Quicksand Bold"/>
              </a:rPr>
              <a:t>Express.js</a:t>
            </a:r>
            <a:r>
              <a:rPr lang="en-US" sz="2803">
                <a:solidFill>
                  <a:srgbClr val="0F4662"/>
                </a:solidFill>
                <a:latin typeface="Quicksand"/>
                <a:ea typeface="Quicksand"/>
                <a:cs typeface="Quicksand"/>
                <a:sym typeface="Quicksand"/>
              </a:rPr>
              <a:t> for its minimalist, high-performance API capabilities and </a:t>
            </a:r>
            <a:r>
              <a:rPr lang="en-US" sz="2803" b="true">
                <a:solidFill>
                  <a:srgbClr val="0F4662"/>
                </a:solidFill>
                <a:latin typeface="Quicksand Bold"/>
                <a:ea typeface="Quicksand Bold"/>
                <a:cs typeface="Quicksand Bold"/>
                <a:sym typeface="Quicksand Bold"/>
              </a:rPr>
              <a:t>Microsoft SQL Server</a:t>
            </a:r>
            <a:r>
              <a:rPr lang="en-US" sz="2803">
                <a:solidFill>
                  <a:srgbClr val="0F4662"/>
                </a:solidFill>
                <a:latin typeface="Quicksand"/>
                <a:ea typeface="Quicksand"/>
                <a:cs typeface="Quicksand"/>
                <a:sym typeface="Quicksand"/>
              </a:rPr>
              <a:t> for its robust, scalable database management. This combination supports our goals of building a modern, efficient, and scalable backend solution.</a:t>
            </a:r>
          </a:p>
          <a:p>
            <a:pPr algn="ctr">
              <a:lnSpc>
                <a:spcPts val="3925"/>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094569" y="3073512"/>
            <a:ext cx="5998648" cy="4574844"/>
          </a:xfrm>
          <a:custGeom>
            <a:avLst/>
            <a:gdLst/>
            <a:ahLst/>
            <a:cxnLst/>
            <a:rect r="r" b="b" t="t" l="l"/>
            <a:pathLst>
              <a:path h="4574844" w="5998648">
                <a:moveTo>
                  <a:pt x="0" y="0"/>
                </a:moveTo>
                <a:lnTo>
                  <a:pt x="5998648" y="0"/>
                </a:lnTo>
                <a:lnTo>
                  <a:pt x="5998648" y="4574844"/>
                </a:lnTo>
                <a:lnTo>
                  <a:pt x="0" y="4574844"/>
                </a:lnTo>
                <a:lnTo>
                  <a:pt x="0" y="0"/>
                </a:lnTo>
                <a:close/>
              </a:path>
            </a:pathLst>
          </a:custGeom>
          <a:blipFill>
            <a:blip r:embed="rId5"/>
            <a:stretch>
              <a:fillRect l="0" t="0" r="0" b="0"/>
            </a:stretch>
          </a:blipFill>
        </p:spPr>
      </p:sp>
      <p:sp>
        <p:nvSpPr>
          <p:cNvPr name="TextBox 8" id="8"/>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9" id="9"/>
          <p:cNvSpPr txBox="true"/>
          <p:nvPr/>
        </p:nvSpPr>
        <p:spPr>
          <a:xfrm rot="0">
            <a:off x="1028700" y="3376559"/>
            <a:ext cx="6938067" cy="3835400"/>
          </a:xfrm>
          <a:prstGeom prst="rect">
            <a:avLst/>
          </a:prstGeom>
        </p:spPr>
        <p:txBody>
          <a:bodyPr anchor="t" rtlCol="false" tIns="0" lIns="0" bIns="0" rIns="0">
            <a:spAutoFit/>
          </a:bodyPr>
          <a:lstStyle/>
          <a:p>
            <a:pPr algn="l" marL="561339" indent="-280669" lvl="1">
              <a:lnSpc>
                <a:spcPts val="4419"/>
              </a:lnSpc>
              <a:buFont typeface="Arial"/>
              <a:buChar char="•"/>
            </a:pPr>
            <a:r>
              <a:rPr lang="en-US" sz="2599">
                <a:solidFill>
                  <a:srgbClr val="0F4662"/>
                </a:solidFill>
                <a:latin typeface="Quicksand"/>
                <a:ea typeface="Quicksand"/>
                <a:cs typeface="Quicksand"/>
                <a:sym typeface="Quicksand"/>
              </a:rPr>
              <a:t> A powerful ORM (Object-Relational Mapping) tool that, along with its dependencies (sequelize-cli and tedious), streamlines database interactions and provides a clean abstraction layer for Microsoft SQL Server.</a:t>
            </a:r>
          </a:p>
          <a:p>
            <a:pPr algn="l" marL="0" indent="0" lvl="0">
              <a:lnSpc>
                <a:spcPts val="4419"/>
              </a:lnSpc>
            </a:pPr>
          </a:p>
        </p:txBody>
      </p:sp>
      <p:sp>
        <p:nvSpPr>
          <p:cNvPr name="TextBox 10" id="10"/>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Sequelize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094569" y="3073512"/>
            <a:ext cx="5998648" cy="4574844"/>
          </a:xfrm>
          <a:custGeom>
            <a:avLst/>
            <a:gdLst/>
            <a:ahLst/>
            <a:cxnLst/>
            <a:rect r="r" b="b" t="t" l="l"/>
            <a:pathLst>
              <a:path h="4574844" w="5998648">
                <a:moveTo>
                  <a:pt x="0" y="0"/>
                </a:moveTo>
                <a:lnTo>
                  <a:pt x="5998648" y="0"/>
                </a:lnTo>
                <a:lnTo>
                  <a:pt x="5998648" y="4574844"/>
                </a:lnTo>
                <a:lnTo>
                  <a:pt x="0" y="4574844"/>
                </a:lnTo>
                <a:lnTo>
                  <a:pt x="0" y="0"/>
                </a:lnTo>
                <a:close/>
              </a:path>
            </a:pathLst>
          </a:custGeom>
          <a:blipFill>
            <a:blip r:embed="rId5"/>
            <a:stretch>
              <a:fillRect l="0" t="0" r="0" b="0"/>
            </a:stretch>
          </a:blipFill>
        </p:spPr>
      </p:sp>
      <p:sp>
        <p:nvSpPr>
          <p:cNvPr name="TextBox 8" id="8"/>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9" id="9"/>
          <p:cNvSpPr txBox="true"/>
          <p:nvPr/>
        </p:nvSpPr>
        <p:spPr>
          <a:xfrm rot="0">
            <a:off x="1028700" y="3376559"/>
            <a:ext cx="6938067" cy="2730500"/>
          </a:xfrm>
          <a:prstGeom prst="rect">
            <a:avLst/>
          </a:prstGeom>
        </p:spPr>
        <p:txBody>
          <a:bodyPr anchor="t" rtlCol="false" tIns="0" lIns="0" bIns="0" rIns="0">
            <a:spAutoFit/>
          </a:bodyPr>
          <a:lstStyle/>
          <a:p>
            <a:pPr algn="l" marL="561339" indent="-280669" lvl="1">
              <a:lnSpc>
                <a:spcPts val="4419"/>
              </a:lnSpc>
              <a:buFont typeface="Arial"/>
              <a:buChar char="•"/>
            </a:pPr>
            <a:r>
              <a:rPr lang="en-US" sz="2599">
                <a:solidFill>
                  <a:srgbClr val="0F4662"/>
                </a:solidFill>
                <a:latin typeface="Quicksand"/>
                <a:ea typeface="Quicksand"/>
                <a:cs typeface="Quicksand"/>
                <a:sym typeface="Quicksand"/>
              </a:rPr>
              <a:t>There are other libraries like Mssql, but we choose sequalize for some reasons.</a:t>
            </a:r>
          </a:p>
          <a:p>
            <a:pPr algn="l" marL="1122678" indent="-374226" lvl="2">
              <a:lnSpc>
                <a:spcPts val="4419"/>
              </a:lnSpc>
              <a:buFont typeface="Arial"/>
              <a:buChar char="⚬"/>
            </a:pPr>
            <a:r>
              <a:rPr lang="en-US" sz="2599">
                <a:solidFill>
                  <a:srgbClr val="0F4662"/>
                </a:solidFill>
                <a:latin typeface="Quicksand"/>
                <a:ea typeface="Quicksand"/>
                <a:cs typeface="Quicksand"/>
                <a:sym typeface="Quicksand"/>
              </a:rPr>
              <a:t>Sequalize avoid some errors that can happen in Mssql.</a:t>
            </a:r>
          </a:p>
          <a:p>
            <a:pPr algn="l" marL="0" indent="0" lvl="0">
              <a:lnSpc>
                <a:spcPts val="4419"/>
              </a:lnSpc>
            </a:pPr>
          </a:p>
        </p:txBody>
      </p:sp>
      <p:sp>
        <p:nvSpPr>
          <p:cNvPr name="TextBox 10" id="10"/>
          <p:cNvSpPr txBox="true"/>
          <p:nvPr/>
        </p:nvSpPr>
        <p:spPr>
          <a:xfrm rot="0">
            <a:off x="1028700" y="2823184"/>
            <a:ext cx="6938067" cy="986155"/>
          </a:xfrm>
          <a:prstGeom prst="rect">
            <a:avLst/>
          </a:prstGeom>
        </p:spPr>
        <p:txBody>
          <a:bodyPr anchor="t" rtlCol="false" tIns="0" lIns="0" bIns="0" rIns="0">
            <a:spAutoFit/>
          </a:bodyPr>
          <a:lstStyle/>
          <a:p>
            <a:pPr algn="l">
              <a:lnSpc>
                <a:spcPts val="3919"/>
              </a:lnSpc>
            </a:pPr>
            <a:r>
              <a:rPr lang="en-US" sz="2799" b="true">
                <a:solidFill>
                  <a:srgbClr val="0F4662"/>
                </a:solidFill>
                <a:latin typeface="Quicksand Bold"/>
                <a:ea typeface="Quicksand Bold"/>
                <a:cs typeface="Quicksand Bold"/>
                <a:sym typeface="Quicksand Bold"/>
              </a:rPr>
              <a:t>Why Sequelize?</a:t>
            </a:r>
          </a:p>
          <a:p>
            <a:pPr algn="l" marL="0" indent="0" lvl="0">
              <a:lnSpc>
                <a:spcPts val="391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548528" y="4874565"/>
            <a:ext cx="4905058" cy="490505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0" t="-14623" r="0" b="-14623"/>
              </a:stretch>
            </a:blipFill>
            <a:ln w="38100" cap="sq">
              <a:solidFill>
                <a:srgbClr val="0F4662"/>
              </a:solidFill>
              <a:prstDash val="solid"/>
              <a:miter/>
            </a:ln>
          </p:spPr>
        </p:sp>
      </p:grpSp>
      <p:grpSp>
        <p:nvGrpSpPr>
          <p:cNvPr name="Group 5" id="5"/>
          <p:cNvGrpSpPr/>
          <p:nvPr/>
        </p:nvGrpSpPr>
        <p:grpSpPr>
          <a:xfrm rot="0">
            <a:off x="6236860" y="4874565"/>
            <a:ext cx="4905058" cy="490505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0" t="-8333" r="0" b="-8333"/>
              </a:stretch>
            </a:blipFill>
            <a:ln w="38100" cap="sq">
              <a:solidFill>
                <a:srgbClr val="0F4662"/>
              </a:solidFill>
              <a:prstDash val="solid"/>
              <a:miter/>
            </a:ln>
          </p:spPr>
        </p:sp>
      </p:grpSp>
      <p:grpSp>
        <p:nvGrpSpPr>
          <p:cNvPr name="Group 7" id="7"/>
          <p:cNvGrpSpPr/>
          <p:nvPr/>
        </p:nvGrpSpPr>
        <p:grpSpPr>
          <a:xfrm rot="0">
            <a:off x="11922967" y="4874565"/>
            <a:ext cx="5336333" cy="4905058"/>
            <a:chOff x="0" y="0"/>
            <a:chExt cx="884265" cy="812800"/>
          </a:xfrm>
        </p:grpSpPr>
        <p:sp>
          <p:nvSpPr>
            <p:cNvPr name="Freeform 8" id="8"/>
            <p:cNvSpPr/>
            <p:nvPr/>
          </p:nvSpPr>
          <p:spPr>
            <a:xfrm flipH="false" flipV="false" rot="0">
              <a:off x="0" y="0"/>
              <a:ext cx="884265" cy="812800"/>
            </a:xfrm>
            <a:custGeom>
              <a:avLst/>
              <a:gdLst/>
              <a:ahLst/>
              <a:cxnLst/>
              <a:rect r="r" b="b" t="t" l="l"/>
              <a:pathLst>
                <a:path h="812800" w="884265">
                  <a:moveTo>
                    <a:pt x="0" y="0"/>
                  </a:moveTo>
                  <a:lnTo>
                    <a:pt x="884265" y="0"/>
                  </a:lnTo>
                  <a:lnTo>
                    <a:pt x="884265" y="812800"/>
                  </a:lnTo>
                  <a:lnTo>
                    <a:pt x="0" y="812800"/>
                  </a:lnTo>
                  <a:close/>
                </a:path>
              </a:pathLst>
            </a:custGeom>
            <a:blipFill>
              <a:blip r:embed="rId5"/>
              <a:stretch>
                <a:fillRect l="-6187" t="0" r="-6187" b="0"/>
              </a:stretch>
            </a:blipFill>
            <a:ln w="38100" cap="sq">
              <a:solidFill>
                <a:srgbClr val="0F4662"/>
              </a:solidFill>
              <a:prstDash val="solid"/>
              <a:miter/>
            </a:ln>
          </p:spPr>
        </p:sp>
      </p:grpSp>
      <p:sp>
        <p:nvSpPr>
          <p:cNvPr name="TextBox 9" id="9"/>
          <p:cNvSpPr txBox="true"/>
          <p:nvPr/>
        </p:nvSpPr>
        <p:spPr>
          <a:xfrm rot="0">
            <a:off x="2022454" y="561609"/>
            <a:ext cx="14445162" cy="5711404"/>
          </a:xfrm>
          <a:prstGeom prst="rect">
            <a:avLst/>
          </a:prstGeom>
        </p:spPr>
        <p:txBody>
          <a:bodyPr anchor="t" rtlCol="false" tIns="0" lIns="0" bIns="0" rIns="0">
            <a:spAutoFit/>
          </a:bodyPr>
          <a:lstStyle/>
          <a:p>
            <a:pPr algn="ctr">
              <a:lnSpc>
                <a:spcPts val="5681"/>
              </a:lnSpc>
            </a:pPr>
            <a:r>
              <a:rPr lang="en-US" sz="3342">
                <a:solidFill>
                  <a:srgbClr val="0F4662"/>
                </a:solidFill>
                <a:latin typeface="Quicksand"/>
                <a:ea typeface="Quicksand"/>
                <a:cs typeface="Quicksand"/>
                <a:sym typeface="Quicksand"/>
              </a:rPr>
              <a:t>In short, the project thought that every time you enter the product, it will recommend you the best place </a:t>
            </a:r>
            <a:r>
              <a:rPr lang="en-US" sz="3342" b="true">
                <a:solidFill>
                  <a:srgbClr val="0F4662"/>
                </a:solidFill>
                <a:latin typeface="Quicksand Bold"/>
                <a:ea typeface="Quicksand Bold"/>
                <a:cs typeface="Quicksand Bold"/>
                <a:sym typeface="Quicksand Bold"/>
              </a:rPr>
              <a:t>(Noon, Amazon </a:t>
            </a:r>
            <a:r>
              <a:rPr lang="en-US" sz="3342">
                <a:solidFill>
                  <a:srgbClr val="0F4662"/>
                </a:solidFill>
                <a:latin typeface="Quicksand"/>
                <a:ea typeface="Quicksand"/>
                <a:cs typeface="Quicksand"/>
                <a:sym typeface="Quicksand"/>
              </a:rPr>
              <a:t>and</a:t>
            </a:r>
            <a:r>
              <a:rPr lang="en-US" sz="3342" b="true">
                <a:solidFill>
                  <a:srgbClr val="0F4662"/>
                </a:solidFill>
                <a:latin typeface="Quicksand Bold"/>
                <a:ea typeface="Quicksand Bold"/>
                <a:cs typeface="Quicksand Bold"/>
                <a:sym typeface="Quicksand Bold"/>
              </a:rPr>
              <a:t> Jumia)</a:t>
            </a:r>
            <a:r>
              <a:rPr lang="en-US" sz="3342">
                <a:solidFill>
                  <a:srgbClr val="0F4662"/>
                </a:solidFill>
                <a:latin typeface="Quicksand"/>
                <a:ea typeface="Quicksand"/>
                <a:cs typeface="Quicksand"/>
                <a:sym typeface="Quicksand"/>
              </a:rPr>
              <a:t> to buy it from with the highest quality at the lowest price. </a:t>
            </a:r>
            <a:r>
              <a:rPr lang="en-US" sz="3342">
                <a:solidFill>
                  <a:srgbClr val="0F4662"/>
                </a:solidFill>
                <a:latin typeface="Quicksand"/>
                <a:ea typeface="Quicksand"/>
                <a:cs typeface="Quicksand"/>
                <a:sym typeface="Quicksand"/>
              </a:rPr>
              <a:t>And he does an analysis of everything inside the product.</a:t>
            </a:r>
          </a:p>
          <a:p>
            <a:pPr algn="ctr">
              <a:lnSpc>
                <a:spcPts val="5681"/>
              </a:lnSpc>
            </a:pPr>
            <a:r>
              <a:rPr lang="en-US" b="true" sz="3342">
                <a:solidFill>
                  <a:srgbClr val="0F4662"/>
                </a:solidFill>
                <a:latin typeface="Quicksand Bold"/>
                <a:ea typeface="Quicksand Bold"/>
                <a:cs typeface="Quicksand Bold"/>
                <a:sym typeface="Quicksand Bold"/>
              </a:rPr>
              <a:t>Ex: Battery, Efficiency, Mic, General, Camera, Delivery, Screen and Prices</a:t>
            </a:r>
          </a:p>
          <a:p>
            <a:pPr algn="ctr">
              <a:lnSpc>
                <a:spcPts val="5681"/>
              </a:lnSpc>
            </a:pPr>
          </a:p>
          <a:p>
            <a:pPr algn="ctr">
              <a:lnSpc>
                <a:spcPts val="5681"/>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094569" y="3073512"/>
            <a:ext cx="5998648" cy="4574844"/>
          </a:xfrm>
          <a:custGeom>
            <a:avLst/>
            <a:gdLst/>
            <a:ahLst/>
            <a:cxnLst/>
            <a:rect r="r" b="b" t="t" l="l"/>
            <a:pathLst>
              <a:path h="4574844" w="5998648">
                <a:moveTo>
                  <a:pt x="0" y="0"/>
                </a:moveTo>
                <a:lnTo>
                  <a:pt x="5998648" y="0"/>
                </a:lnTo>
                <a:lnTo>
                  <a:pt x="5998648" y="4574844"/>
                </a:lnTo>
                <a:lnTo>
                  <a:pt x="0" y="4574844"/>
                </a:lnTo>
                <a:lnTo>
                  <a:pt x="0" y="0"/>
                </a:lnTo>
                <a:close/>
              </a:path>
            </a:pathLst>
          </a:custGeom>
          <a:blipFill>
            <a:blip r:embed="rId5"/>
            <a:stretch>
              <a:fillRect l="0" t="0" r="0" b="0"/>
            </a:stretch>
          </a:blipFill>
        </p:spPr>
      </p:sp>
      <p:sp>
        <p:nvSpPr>
          <p:cNvPr name="TextBox 8" id="8"/>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9" id="9"/>
          <p:cNvSpPr txBox="true"/>
          <p:nvPr/>
        </p:nvSpPr>
        <p:spPr>
          <a:xfrm rot="0">
            <a:off x="1028700" y="2629522"/>
            <a:ext cx="6938067" cy="6597650"/>
          </a:xfrm>
          <a:prstGeom prst="rect">
            <a:avLst/>
          </a:prstGeom>
        </p:spPr>
        <p:txBody>
          <a:bodyPr anchor="t" rtlCol="false" tIns="0" lIns="0" bIns="0" rIns="0">
            <a:spAutoFit/>
          </a:bodyPr>
          <a:lstStyle/>
          <a:p>
            <a:pPr algn="l" marL="561339" indent="-280669" lvl="1">
              <a:lnSpc>
                <a:spcPts val="4419"/>
              </a:lnSpc>
              <a:buFont typeface="Arial"/>
              <a:buChar char="•"/>
            </a:pPr>
            <a:r>
              <a:rPr lang="en-US" sz="2599">
                <a:solidFill>
                  <a:srgbClr val="0F4662"/>
                </a:solidFill>
                <a:latin typeface="Quicksand"/>
                <a:ea typeface="Quicksand"/>
                <a:cs typeface="Quicksand"/>
                <a:sym typeface="Quicksand"/>
              </a:rPr>
              <a:t>Sequelize automatically maps JavaScript data types to the appropriate SQL data types(so it makes the creation of table easier and avoid errors in insertion process).</a:t>
            </a:r>
          </a:p>
          <a:p>
            <a:pPr algn="l" marL="561339" indent="-280669" lvl="1">
              <a:lnSpc>
                <a:spcPts val="4419"/>
              </a:lnSpc>
              <a:buFont typeface="Arial"/>
              <a:buChar char="•"/>
            </a:pPr>
            <a:r>
              <a:rPr lang="en-US" sz="2599">
                <a:solidFill>
                  <a:srgbClr val="0F4662"/>
                </a:solidFill>
                <a:latin typeface="Quicksand"/>
                <a:ea typeface="Quicksand"/>
                <a:cs typeface="Quicksand"/>
                <a:sym typeface="Quicksand"/>
              </a:rPr>
              <a:t>Abstraction Over SQL Queries:</a:t>
            </a:r>
          </a:p>
          <a:p>
            <a:pPr algn="l" marL="1122678" indent="-374226" lvl="2">
              <a:lnSpc>
                <a:spcPts val="4419"/>
              </a:lnSpc>
              <a:buFont typeface="Arial"/>
              <a:buChar char="⚬"/>
            </a:pPr>
            <a:r>
              <a:rPr lang="en-US" sz="2599">
                <a:solidFill>
                  <a:srgbClr val="0F4662"/>
                </a:solidFill>
                <a:latin typeface="Quicksand"/>
                <a:ea typeface="Quicksand"/>
                <a:cs typeface="Quicksand"/>
                <a:sym typeface="Quicksand"/>
              </a:rPr>
              <a:t> Instead of writing raw SQL queries, you  can use Sequelize's object-oriented  methods to define models and perform  operations, reducing the likelihood of  syntax errors</a:t>
            </a:r>
          </a:p>
          <a:p>
            <a:pPr algn="l" marL="0" indent="0" lvl="0">
              <a:lnSpc>
                <a:spcPts val="4419"/>
              </a:lnSpc>
            </a:pPr>
          </a:p>
        </p:txBody>
      </p:sp>
      <p:sp>
        <p:nvSpPr>
          <p:cNvPr name="TextBox 10" id="10"/>
          <p:cNvSpPr txBox="true"/>
          <p:nvPr/>
        </p:nvSpPr>
        <p:spPr>
          <a:xfrm rot="0">
            <a:off x="1028700" y="2071002"/>
            <a:ext cx="6938067" cy="986155"/>
          </a:xfrm>
          <a:prstGeom prst="rect">
            <a:avLst/>
          </a:prstGeom>
        </p:spPr>
        <p:txBody>
          <a:bodyPr anchor="t" rtlCol="false" tIns="0" lIns="0" bIns="0" rIns="0">
            <a:spAutoFit/>
          </a:bodyPr>
          <a:lstStyle/>
          <a:p>
            <a:pPr algn="l">
              <a:lnSpc>
                <a:spcPts val="3919"/>
              </a:lnSpc>
            </a:pPr>
            <a:r>
              <a:rPr lang="en-US" sz="2799" b="true">
                <a:solidFill>
                  <a:srgbClr val="0F4662"/>
                </a:solidFill>
                <a:latin typeface="Quicksand Bold"/>
                <a:ea typeface="Quicksand Bold"/>
                <a:cs typeface="Quicksand Bold"/>
                <a:sym typeface="Quicksand Bold"/>
              </a:rPr>
              <a:t>Aspects for Sequelize</a:t>
            </a:r>
          </a:p>
          <a:p>
            <a:pPr algn="l" marL="0" indent="0" lvl="0">
              <a:lnSpc>
                <a:spcPts val="3919"/>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900704" y="2958235"/>
            <a:ext cx="4386379" cy="4386379"/>
          </a:xfrm>
          <a:custGeom>
            <a:avLst/>
            <a:gdLst/>
            <a:ahLst/>
            <a:cxnLst/>
            <a:rect r="r" b="b" t="t" l="l"/>
            <a:pathLst>
              <a:path h="4386379" w="4386379">
                <a:moveTo>
                  <a:pt x="0" y="0"/>
                </a:moveTo>
                <a:lnTo>
                  <a:pt x="4386379" y="0"/>
                </a:lnTo>
                <a:lnTo>
                  <a:pt x="4386379" y="4386379"/>
                </a:lnTo>
                <a:lnTo>
                  <a:pt x="0" y="4386379"/>
                </a:lnTo>
                <a:lnTo>
                  <a:pt x="0" y="0"/>
                </a:lnTo>
                <a:close/>
              </a:path>
            </a:pathLst>
          </a:custGeom>
          <a:blipFill>
            <a:blip r:embed="rId5"/>
            <a:stretch>
              <a:fillRect l="0" t="0" r="0" b="0"/>
            </a:stretch>
          </a:blipFill>
        </p:spPr>
      </p:sp>
      <p:sp>
        <p:nvSpPr>
          <p:cNvPr name="TextBox 8" id="8"/>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9" id="9"/>
          <p:cNvSpPr txBox="true"/>
          <p:nvPr/>
        </p:nvSpPr>
        <p:spPr>
          <a:xfrm rot="0">
            <a:off x="1028700" y="3367034"/>
            <a:ext cx="6938067" cy="3143251"/>
          </a:xfrm>
          <a:prstGeom prst="rect">
            <a:avLst/>
          </a:prstGeom>
        </p:spPr>
        <p:txBody>
          <a:bodyPr anchor="t" rtlCol="false" tIns="0" lIns="0" bIns="0" rIns="0">
            <a:spAutoFit/>
          </a:bodyPr>
          <a:lstStyle/>
          <a:p>
            <a:pPr algn="l" marL="647697" indent="-323848" lvl="1">
              <a:lnSpc>
                <a:spcPts val="5099"/>
              </a:lnSpc>
              <a:buFont typeface="Arial"/>
              <a:buChar char="•"/>
            </a:pPr>
            <a:r>
              <a:rPr lang="en-US" sz="2999">
                <a:solidFill>
                  <a:srgbClr val="0F4662"/>
                </a:solidFill>
                <a:latin typeface="Quicksand"/>
                <a:ea typeface="Quicksand"/>
                <a:cs typeface="Quicksand"/>
                <a:sym typeface="Quicksand"/>
              </a:rPr>
              <a:t> Simplifies the management of environment variables, enhancing configuration flexibility and security.</a:t>
            </a:r>
          </a:p>
          <a:p>
            <a:pPr algn="l" marL="0" indent="0" lvl="0">
              <a:lnSpc>
                <a:spcPts val="5099"/>
              </a:lnSpc>
            </a:pPr>
          </a:p>
        </p:txBody>
      </p:sp>
      <p:sp>
        <p:nvSpPr>
          <p:cNvPr name="TextBox 10" id="10"/>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Dotenv</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551039" y="3201323"/>
            <a:ext cx="7085708" cy="3900202"/>
          </a:xfrm>
          <a:custGeom>
            <a:avLst/>
            <a:gdLst/>
            <a:ahLst/>
            <a:cxnLst/>
            <a:rect r="r" b="b" t="t" l="l"/>
            <a:pathLst>
              <a:path h="3900202" w="7085708">
                <a:moveTo>
                  <a:pt x="0" y="0"/>
                </a:moveTo>
                <a:lnTo>
                  <a:pt x="7085708" y="0"/>
                </a:lnTo>
                <a:lnTo>
                  <a:pt x="7085708" y="3900202"/>
                </a:lnTo>
                <a:lnTo>
                  <a:pt x="0" y="3900202"/>
                </a:lnTo>
                <a:lnTo>
                  <a:pt x="0" y="0"/>
                </a:lnTo>
                <a:close/>
              </a:path>
            </a:pathLst>
          </a:custGeom>
          <a:blipFill>
            <a:blip r:embed="rId5"/>
            <a:stretch>
              <a:fillRect l="-11155" t="-29809" r="-8448" b="-32949"/>
            </a:stretch>
          </a:blipFill>
        </p:spPr>
      </p:sp>
      <p:sp>
        <p:nvSpPr>
          <p:cNvPr name="TextBox 8" id="8"/>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9" id="9"/>
          <p:cNvSpPr txBox="true"/>
          <p:nvPr/>
        </p:nvSpPr>
        <p:spPr>
          <a:xfrm rot="0">
            <a:off x="1028700" y="3367034"/>
            <a:ext cx="6938067" cy="2365376"/>
          </a:xfrm>
          <a:prstGeom prst="rect">
            <a:avLst/>
          </a:prstGeom>
        </p:spPr>
        <p:txBody>
          <a:bodyPr anchor="t" rtlCol="false" tIns="0" lIns="0" bIns="0" rIns="0">
            <a:spAutoFit/>
          </a:bodyPr>
          <a:lstStyle/>
          <a:p>
            <a:pPr algn="l" marL="604518" indent="-302259" lvl="1">
              <a:lnSpc>
                <a:spcPts val="4759"/>
              </a:lnSpc>
              <a:buFont typeface="Arial"/>
              <a:buChar char="•"/>
            </a:pPr>
            <a:r>
              <a:rPr lang="en-US" sz="2799">
                <a:solidFill>
                  <a:srgbClr val="0F4662"/>
                </a:solidFill>
                <a:latin typeface="Quicksand"/>
                <a:ea typeface="Quicksand"/>
                <a:cs typeface="Quicksand"/>
                <a:sym typeface="Quicksand"/>
              </a:rPr>
              <a:t>Used for generating and managing tokens, ensuring secure authentication and session management.</a:t>
            </a:r>
          </a:p>
          <a:p>
            <a:pPr algn="l" marL="0" indent="0" lvl="0">
              <a:lnSpc>
                <a:spcPts val="4759"/>
              </a:lnSpc>
            </a:pPr>
          </a:p>
        </p:txBody>
      </p:sp>
      <p:sp>
        <p:nvSpPr>
          <p:cNvPr name="TextBox 10" id="10"/>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Jsonwebtoken (JWT)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5" id="5"/>
          <p:cNvSpPr txBox="true"/>
          <p:nvPr/>
        </p:nvSpPr>
        <p:spPr>
          <a:xfrm rot="0">
            <a:off x="1834101" y="3183400"/>
            <a:ext cx="9176442" cy="4911726"/>
          </a:xfrm>
          <a:prstGeom prst="rect">
            <a:avLst/>
          </a:prstGeom>
        </p:spPr>
        <p:txBody>
          <a:bodyPr anchor="t" rtlCol="false" tIns="0" lIns="0" bIns="0" rIns="0">
            <a:spAutoFit/>
          </a:bodyPr>
          <a:lstStyle/>
          <a:p>
            <a:pPr algn="l" marL="0" indent="0" lvl="0">
              <a:lnSpc>
                <a:spcPts val="4929"/>
              </a:lnSpc>
            </a:pPr>
            <a:r>
              <a:rPr lang="en-US" sz="2899">
                <a:solidFill>
                  <a:srgbClr val="0F4662"/>
                </a:solidFill>
                <a:latin typeface="Quicksand"/>
                <a:ea typeface="Quicksand"/>
                <a:cs typeface="Quicksand"/>
                <a:sym typeface="Quicksand"/>
              </a:rPr>
              <a:t>Our backend efficiently manages scraped data through machine learning preprocessing and mapping to the database schema. To maintain up-to-date information without overwriting existing data, we’ve automated the population of database tables. This automation triggers at server startup, filling tables if they are empty, ensuring data integrity and freshness.</a:t>
            </a:r>
          </a:p>
        </p:txBody>
      </p:sp>
      <p:sp>
        <p:nvSpPr>
          <p:cNvPr name="TextBox 6" id="6"/>
          <p:cNvSpPr txBox="true"/>
          <p:nvPr/>
        </p:nvSpPr>
        <p:spPr>
          <a:xfrm rot="0">
            <a:off x="1028700" y="2639550"/>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Handling scraped data</a:t>
            </a:r>
          </a:p>
        </p:txBody>
      </p:sp>
      <p:grpSp>
        <p:nvGrpSpPr>
          <p:cNvPr name="Group 7" id="7"/>
          <p:cNvGrpSpPr/>
          <p:nvPr/>
        </p:nvGrpSpPr>
        <p:grpSpPr>
          <a:xfrm rot="0">
            <a:off x="14093893" y="15849"/>
            <a:ext cx="4194107" cy="10271151"/>
            <a:chOff x="0" y="0"/>
            <a:chExt cx="1104621" cy="2705159"/>
          </a:xfrm>
        </p:grpSpPr>
        <p:sp>
          <p:nvSpPr>
            <p:cNvPr name="Freeform 8" id="8"/>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9" id="9"/>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5" id="5"/>
          <p:cNvSpPr txBox="true"/>
          <p:nvPr/>
        </p:nvSpPr>
        <p:spPr>
          <a:xfrm rot="0">
            <a:off x="1834101" y="3183400"/>
            <a:ext cx="9176442" cy="3673476"/>
          </a:xfrm>
          <a:prstGeom prst="rect">
            <a:avLst/>
          </a:prstGeom>
        </p:spPr>
        <p:txBody>
          <a:bodyPr anchor="t" rtlCol="false" tIns="0" lIns="0" bIns="0" rIns="0">
            <a:spAutoFit/>
          </a:bodyPr>
          <a:lstStyle/>
          <a:p>
            <a:pPr algn="l">
              <a:lnSpc>
                <a:spcPts val="4929"/>
              </a:lnSpc>
            </a:pPr>
            <a:r>
              <a:rPr lang="en-US" sz="2899">
                <a:solidFill>
                  <a:srgbClr val="0F4662"/>
                </a:solidFill>
                <a:latin typeface="Quicksand"/>
                <a:ea typeface="Quicksand"/>
                <a:cs typeface="Quicksand"/>
                <a:sym typeface="Quicksand"/>
              </a:rPr>
              <a:t>Our Project is based on data that has been scraped from many web stores so the data changes frequently, Therefore we automated the data insertion process to avoid inserting the datamanually every time the data changes.</a:t>
            </a:r>
          </a:p>
          <a:p>
            <a:pPr algn="l" marL="0" indent="0" lvl="0">
              <a:lnSpc>
                <a:spcPts val="4929"/>
              </a:lnSpc>
            </a:pPr>
          </a:p>
        </p:txBody>
      </p:sp>
      <p:sp>
        <p:nvSpPr>
          <p:cNvPr name="TextBox 6" id="6"/>
          <p:cNvSpPr txBox="true"/>
          <p:nvPr/>
        </p:nvSpPr>
        <p:spPr>
          <a:xfrm rot="0">
            <a:off x="1028700" y="2639550"/>
            <a:ext cx="9699108" cy="986155"/>
          </a:xfrm>
          <a:prstGeom prst="rect">
            <a:avLst/>
          </a:prstGeom>
        </p:spPr>
        <p:txBody>
          <a:bodyPr anchor="t" rtlCol="false" tIns="0" lIns="0" bIns="0" rIns="0">
            <a:spAutoFit/>
          </a:bodyPr>
          <a:lstStyle/>
          <a:p>
            <a:pPr algn="l">
              <a:lnSpc>
                <a:spcPts val="3919"/>
              </a:lnSpc>
            </a:pPr>
            <a:r>
              <a:rPr lang="en-US" sz="2799" b="true">
                <a:solidFill>
                  <a:srgbClr val="0F4662"/>
                </a:solidFill>
                <a:latin typeface="Quicksand Bold"/>
                <a:ea typeface="Quicksand Bold"/>
                <a:cs typeface="Quicksand Bold"/>
                <a:sym typeface="Quicksand Bold"/>
              </a:rPr>
              <a:t>Why we automated the population of database tables?  </a:t>
            </a:r>
          </a:p>
          <a:p>
            <a:pPr algn="l" marL="0" indent="0" lvl="0">
              <a:lnSpc>
                <a:spcPts val="3919"/>
              </a:lnSpc>
              <a:spcBef>
                <a:spcPct val="0"/>
              </a:spcBef>
            </a:pPr>
          </a:p>
        </p:txBody>
      </p:sp>
      <p:grpSp>
        <p:nvGrpSpPr>
          <p:cNvPr name="Group 7" id="7"/>
          <p:cNvGrpSpPr/>
          <p:nvPr/>
        </p:nvGrpSpPr>
        <p:grpSpPr>
          <a:xfrm rot="0">
            <a:off x="14093893" y="15849"/>
            <a:ext cx="4194107" cy="10271151"/>
            <a:chOff x="0" y="0"/>
            <a:chExt cx="1104621" cy="2705159"/>
          </a:xfrm>
        </p:grpSpPr>
        <p:sp>
          <p:nvSpPr>
            <p:cNvPr name="Freeform 8" id="8"/>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9" id="9"/>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8" id="8"/>
          <p:cNvSpPr txBox="true"/>
          <p:nvPr/>
        </p:nvSpPr>
        <p:spPr>
          <a:xfrm rot="0">
            <a:off x="1028700" y="3386084"/>
            <a:ext cx="10065442" cy="5299075"/>
          </a:xfrm>
          <a:prstGeom prst="rect">
            <a:avLst/>
          </a:prstGeom>
        </p:spPr>
        <p:txBody>
          <a:bodyPr anchor="t" rtlCol="false" tIns="0" lIns="0" bIns="0" rIns="0">
            <a:spAutoFit/>
          </a:bodyPr>
          <a:lstStyle/>
          <a:p>
            <a:pPr algn="l">
              <a:lnSpc>
                <a:spcPts val="4249"/>
              </a:lnSpc>
            </a:pPr>
            <a:r>
              <a:rPr lang="en-US" sz="2499">
                <a:solidFill>
                  <a:srgbClr val="0F4662"/>
                </a:solidFill>
                <a:latin typeface="Quicksand"/>
                <a:ea typeface="Quicksand"/>
                <a:cs typeface="Quicksand"/>
                <a:sym typeface="Quicksand"/>
              </a:rPr>
              <a:t>The backend manages user authentication through key requests:</a:t>
            </a:r>
          </a:p>
          <a:p>
            <a:pPr algn="l" marL="539749" indent="-269875" lvl="1">
              <a:lnSpc>
                <a:spcPts val="4249"/>
              </a:lnSpc>
              <a:buFont typeface="Arial"/>
              <a:buChar char="•"/>
            </a:pPr>
            <a:r>
              <a:rPr lang="en-US" b="true" sz="2499">
                <a:solidFill>
                  <a:srgbClr val="0F4662"/>
                </a:solidFill>
                <a:latin typeface="Quicksand Bold"/>
                <a:ea typeface="Quicksand Bold"/>
                <a:cs typeface="Quicksand Bold"/>
                <a:sym typeface="Quicksand Bold"/>
              </a:rPr>
              <a:t>Sign Up:</a:t>
            </a:r>
            <a:r>
              <a:rPr lang="en-US" sz="2499">
                <a:solidFill>
                  <a:srgbClr val="0F4662"/>
                </a:solidFill>
                <a:latin typeface="Quicksand"/>
                <a:ea typeface="Quicksand"/>
                <a:cs typeface="Quicksand"/>
                <a:sym typeface="Quicksand"/>
              </a:rPr>
              <a:t> Validates user input, creates accounts, and stores credentials securely.</a:t>
            </a:r>
          </a:p>
          <a:p>
            <a:pPr algn="l" marL="539749" indent="-269875" lvl="1">
              <a:lnSpc>
                <a:spcPts val="4249"/>
              </a:lnSpc>
              <a:buFont typeface="Arial"/>
              <a:buChar char="•"/>
            </a:pPr>
            <a:r>
              <a:rPr lang="en-US" b="true" sz="2499">
                <a:solidFill>
                  <a:srgbClr val="0F4662"/>
                </a:solidFill>
                <a:latin typeface="Quicksand Bold"/>
                <a:ea typeface="Quicksand Bold"/>
                <a:cs typeface="Quicksand Bold"/>
                <a:sym typeface="Quicksand Bold"/>
              </a:rPr>
              <a:t>Log In:</a:t>
            </a:r>
            <a:r>
              <a:rPr lang="en-US" sz="2499">
                <a:solidFill>
                  <a:srgbClr val="0F4662"/>
                </a:solidFill>
                <a:latin typeface="Quicksand"/>
                <a:ea typeface="Quicksand"/>
                <a:cs typeface="Quicksand"/>
                <a:sym typeface="Quicksand"/>
              </a:rPr>
              <a:t> Authenticates user credentials, generates a session token, and sends it to the frontend to maintain the session.</a:t>
            </a:r>
          </a:p>
          <a:p>
            <a:pPr algn="l" marL="539749" indent="-269875" lvl="1">
              <a:lnSpc>
                <a:spcPts val="4249"/>
              </a:lnSpc>
              <a:buFont typeface="Arial"/>
              <a:buChar char="•"/>
            </a:pPr>
            <a:r>
              <a:rPr lang="en-US" b="true" sz="2499">
                <a:solidFill>
                  <a:srgbClr val="0F4662"/>
                </a:solidFill>
                <a:latin typeface="Quicksand Bold"/>
                <a:ea typeface="Quicksand Bold"/>
                <a:cs typeface="Quicksand Bold"/>
                <a:sym typeface="Quicksand Bold"/>
              </a:rPr>
              <a:t>Log Out:</a:t>
            </a:r>
            <a:r>
              <a:rPr lang="en-US" sz="2499">
                <a:solidFill>
                  <a:srgbClr val="0F4662"/>
                </a:solidFill>
                <a:latin typeface="Quicksand"/>
                <a:ea typeface="Quicksand"/>
                <a:cs typeface="Quicksand"/>
                <a:sym typeface="Quicksand"/>
              </a:rPr>
              <a:t> Invalidates the session and discards the token, ensuring session security.</a:t>
            </a:r>
          </a:p>
          <a:p>
            <a:pPr algn="l" marL="539749" indent="-269875" lvl="1">
              <a:lnSpc>
                <a:spcPts val="4249"/>
              </a:lnSpc>
              <a:buFont typeface="Arial"/>
              <a:buChar char="•"/>
            </a:pPr>
            <a:r>
              <a:rPr lang="en-US" sz="2499">
                <a:solidFill>
                  <a:srgbClr val="0F4662"/>
                </a:solidFill>
                <a:latin typeface="Quicksand"/>
                <a:ea typeface="Quicksand"/>
                <a:cs typeface="Quicksand"/>
                <a:sym typeface="Quicksand"/>
              </a:rPr>
              <a:t>These requests ensure secure user management and protect access to the application’s resources.</a:t>
            </a:r>
          </a:p>
          <a:p>
            <a:pPr algn="l" marL="0" indent="0" lvl="0">
              <a:lnSpc>
                <a:spcPts val="4249"/>
              </a:lnSpc>
            </a:pPr>
          </a:p>
        </p:txBody>
      </p:sp>
      <p:sp>
        <p:nvSpPr>
          <p:cNvPr name="TextBox 9" id="9"/>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User Authentication Requests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8" id="8"/>
          <p:cNvSpPr txBox="true"/>
          <p:nvPr/>
        </p:nvSpPr>
        <p:spPr>
          <a:xfrm rot="0">
            <a:off x="1028700" y="3386084"/>
            <a:ext cx="10065442" cy="5832475"/>
          </a:xfrm>
          <a:prstGeom prst="rect">
            <a:avLst/>
          </a:prstGeom>
        </p:spPr>
        <p:txBody>
          <a:bodyPr anchor="t" rtlCol="false" tIns="0" lIns="0" bIns="0" rIns="0">
            <a:spAutoFit/>
          </a:bodyPr>
          <a:lstStyle/>
          <a:p>
            <a:pPr algn="l">
              <a:lnSpc>
                <a:spcPts val="4249"/>
              </a:lnSpc>
            </a:pPr>
            <a:r>
              <a:rPr lang="en-US" sz="2499">
                <a:solidFill>
                  <a:srgbClr val="0F4662"/>
                </a:solidFill>
                <a:latin typeface="Quicksand"/>
                <a:ea typeface="Quicksand"/>
                <a:cs typeface="Quicksand"/>
                <a:sym typeface="Quicksand"/>
              </a:rPr>
              <a:t>Our backend supports key product-re</a:t>
            </a:r>
            <a:r>
              <a:rPr lang="en-US" sz="2499">
                <a:solidFill>
                  <a:srgbClr val="0F4662"/>
                </a:solidFill>
                <a:latin typeface="Quicksand"/>
                <a:ea typeface="Quicksand"/>
                <a:cs typeface="Quicksand"/>
                <a:sym typeface="Quicksand"/>
              </a:rPr>
              <a:t>lated interactions:</a:t>
            </a:r>
          </a:p>
          <a:p>
            <a:pPr algn="l" marL="539749" indent="-269875" lvl="1">
              <a:lnSpc>
                <a:spcPts val="4249"/>
              </a:lnSpc>
              <a:buFont typeface="Arial"/>
              <a:buChar char="•"/>
            </a:pPr>
            <a:r>
              <a:rPr lang="en-US" b="true" sz="2499">
                <a:solidFill>
                  <a:srgbClr val="0F4662"/>
                </a:solidFill>
                <a:latin typeface="Quicksand Bold"/>
                <a:ea typeface="Quicksand Bold"/>
                <a:cs typeface="Quicksand Bold"/>
                <a:sym typeface="Quicksand Bold"/>
              </a:rPr>
              <a:t>Search Products:</a:t>
            </a:r>
            <a:r>
              <a:rPr lang="en-US" sz="2499">
                <a:solidFill>
                  <a:srgbClr val="0F4662"/>
                </a:solidFill>
                <a:latin typeface="Quicksand"/>
                <a:ea typeface="Quicksand"/>
                <a:cs typeface="Quicksand"/>
                <a:sym typeface="Quicksand"/>
              </a:rPr>
              <a:t> </a:t>
            </a:r>
            <a:r>
              <a:rPr lang="en-US" sz="2499">
                <a:solidFill>
                  <a:srgbClr val="0F4662"/>
                </a:solidFill>
                <a:latin typeface="Quicksand"/>
                <a:ea typeface="Quicksand"/>
                <a:cs typeface="Quicksand"/>
                <a:sym typeface="Quicksand"/>
              </a:rPr>
              <a:t>Log</a:t>
            </a:r>
            <a:r>
              <a:rPr lang="en-US" sz="2499">
                <a:solidFill>
                  <a:srgbClr val="0F4662"/>
                </a:solidFill>
                <a:latin typeface="Quicksand"/>
                <a:ea typeface="Quicksand"/>
                <a:cs typeface="Quicksand"/>
                <a:sym typeface="Quicksand"/>
              </a:rPr>
              <a:t>ged-in users can search for products using filters from the frontend.</a:t>
            </a:r>
          </a:p>
          <a:p>
            <a:pPr algn="l" marL="539749" indent="-269875" lvl="1">
              <a:lnSpc>
                <a:spcPts val="4249"/>
              </a:lnSpc>
              <a:buFont typeface="Arial"/>
              <a:buChar char="•"/>
            </a:pPr>
            <a:r>
              <a:rPr lang="en-US" b="true" sz="2499">
                <a:solidFill>
                  <a:srgbClr val="0F4662"/>
                </a:solidFill>
                <a:latin typeface="Quicksand Bold"/>
                <a:ea typeface="Quicksand Bold"/>
                <a:cs typeface="Quicksand Bold"/>
                <a:sym typeface="Quicksand Bold"/>
              </a:rPr>
              <a:t>Get Product by ID:</a:t>
            </a:r>
            <a:r>
              <a:rPr lang="en-US" sz="2499">
                <a:solidFill>
                  <a:srgbClr val="0F4662"/>
                </a:solidFill>
                <a:latin typeface="Quicksand"/>
                <a:ea typeface="Quicksand"/>
                <a:cs typeface="Quicksand"/>
                <a:sym typeface="Quicksand"/>
              </a:rPr>
              <a:t> When</a:t>
            </a:r>
            <a:r>
              <a:rPr lang="en-US" sz="2499">
                <a:solidFill>
                  <a:srgbClr val="0F4662"/>
                </a:solidFill>
                <a:latin typeface="Quicksand"/>
                <a:ea typeface="Quicksand"/>
                <a:cs typeface="Quicksand"/>
                <a:sym typeface="Quicksand"/>
              </a:rPr>
              <a:t> </a:t>
            </a:r>
            <a:r>
              <a:rPr lang="en-US" sz="2499">
                <a:solidFill>
                  <a:srgbClr val="0F4662"/>
                </a:solidFill>
                <a:latin typeface="Quicksand"/>
                <a:ea typeface="Quicksand"/>
                <a:cs typeface="Quicksand"/>
                <a:sym typeface="Quicksand"/>
              </a:rPr>
              <a:t>a prod</a:t>
            </a:r>
            <a:r>
              <a:rPr lang="en-US" sz="2499">
                <a:solidFill>
                  <a:srgbClr val="0F4662"/>
                </a:solidFill>
                <a:latin typeface="Quicksand"/>
                <a:ea typeface="Quicksand"/>
                <a:cs typeface="Quicksand"/>
                <a:sym typeface="Quicksand"/>
              </a:rPr>
              <a:t>u</a:t>
            </a:r>
            <a:r>
              <a:rPr lang="en-US" sz="2499">
                <a:solidFill>
                  <a:srgbClr val="0F4662"/>
                </a:solidFill>
                <a:latin typeface="Quicksand"/>
                <a:ea typeface="Quicksand"/>
                <a:cs typeface="Quicksand"/>
                <a:sym typeface="Quicksand"/>
              </a:rPr>
              <a:t>c</a:t>
            </a:r>
            <a:r>
              <a:rPr lang="en-US" sz="2499">
                <a:solidFill>
                  <a:srgbClr val="0F4662"/>
                </a:solidFill>
                <a:latin typeface="Quicksand"/>
                <a:ea typeface="Quicksand"/>
                <a:cs typeface="Quicksand"/>
                <a:sym typeface="Quicksand"/>
              </a:rPr>
              <a:t>t</a:t>
            </a:r>
            <a:r>
              <a:rPr lang="en-US" sz="2499">
                <a:solidFill>
                  <a:srgbClr val="0F4662"/>
                </a:solidFill>
                <a:latin typeface="Quicksand"/>
                <a:ea typeface="Quicksand"/>
                <a:cs typeface="Quicksand"/>
                <a:sym typeface="Quicksand"/>
              </a:rPr>
              <a:t> is selected, the system fetches detailed information and displays matched products.</a:t>
            </a:r>
          </a:p>
          <a:p>
            <a:pPr algn="l" marL="1079499" indent="-359833" lvl="2">
              <a:lnSpc>
                <a:spcPts val="4249"/>
              </a:lnSpc>
              <a:buFont typeface="Arial"/>
              <a:buChar char="⚬"/>
            </a:pPr>
            <a:r>
              <a:rPr lang="en-US" sz="2499">
                <a:solidFill>
                  <a:srgbClr val="0F4662"/>
                </a:solidFill>
                <a:latin typeface="Quicksand"/>
                <a:ea typeface="Quicksand"/>
                <a:cs typeface="Quicksand"/>
                <a:sym typeface="Quicksand"/>
              </a:rPr>
              <a:t>What is matched products?</a:t>
            </a:r>
          </a:p>
          <a:p>
            <a:pPr algn="l" marL="1079499" indent="-359833" lvl="2">
              <a:lnSpc>
                <a:spcPts val="4249"/>
              </a:lnSpc>
              <a:buFont typeface="Arial"/>
              <a:buChar char="⚬"/>
            </a:pPr>
            <a:r>
              <a:rPr lang="en-US" sz="2499">
                <a:solidFill>
                  <a:srgbClr val="0F4662"/>
                </a:solidFill>
                <a:latin typeface="Quicksand"/>
                <a:ea typeface="Quicksand"/>
                <a:cs typeface="Quicksand"/>
                <a:sym typeface="Quicksand"/>
              </a:rPr>
              <a:t>The scrapped data have many similar data(there is fully similar data and not entirely similar data that differ in some features).</a:t>
            </a:r>
          </a:p>
          <a:p>
            <a:pPr algn="l">
              <a:lnSpc>
                <a:spcPts val="4249"/>
              </a:lnSpc>
            </a:pPr>
          </a:p>
          <a:p>
            <a:pPr algn="l" marL="0" indent="0" lvl="0">
              <a:lnSpc>
                <a:spcPts val="4249"/>
              </a:lnSpc>
            </a:pPr>
          </a:p>
        </p:txBody>
      </p:sp>
      <p:sp>
        <p:nvSpPr>
          <p:cNvPr name="TextBox 9" id="9"/>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Product Requests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Freeform 6" id="6"/>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314117" y="3930979"/>
            <a:ext cx="6729402" cy="3714039"/>
          </a:xfrm>
          <a:custGeom>
            <a:avLst/>
            <a:gdLst/>
            <a:ahLst/>
            <a:cxnLst/>
            <a:rect r="r" b="b" t="t" l="l"/>
            <a:pathLst>
              <a:path h="3714039" w="6729402">
                <a:moveTo>
                  <a:pt x="0" y="0"/>
                </a:moveTo>
                <a:lnTo>
                  <a:pt x="6729402" y="0"/>
                </a:lnTo>
                <a:lnTo>
                  <a:pt x="6729402" y="3714039"/>
                </a:lnTo>
                <a:lnTo>
                  <a:pt x="0" y="3714039"/>
                </a:lnTo>
                <a:lnTo>
                  <a:pt x="0" y="0"/>
                </a:lnTo>
                <a:close/>
              </a:path>
            </a:pathLst>
          </a:custGeom>
          <a:blipFill>
            <a:blip r:embed="rId5"/>
            <a:stretch>
              <a:fillRect l="-1024" t="0" r="-38699" b="0"/>
            </a:stretch>
          </a:blipFill>
        </p:spPr>
      </p:sp>
      <p:sp>
        <p:nvSpPr>
          <p:cNvPr name="TextBox 8" id="8"/>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9" id="9"/>
          <p:cNvSpPr txBox="true"/>
          <p:nvPr/>
        </p:nvSpPr>
        <p:spPr>
          <a:xfrm rot="0">
            <a:off x="1028700" y="3142456"/>
            <a:ext cx="10065442" cy="5832475"/>
          </a:xfrm>
          <a:prstGeom prst="rect">
            <a:avLst/>
          </a:prstGeom>
        </p:spPr>
        <p:txBody>
          <a:bodyPr anchor="t" rtlCol="false" tIns="0" lIns="0" bIns="0" rIns="0">
            <a:spAutoFit/>
          </a:bodyPr>
          <a:lstStyle/>
          <a:p>
            <a:pPr algn="l" marL="539749" indent="-269875" lvl="1">
              <a:lnSpc>
                <a:spcPts val="4249"/>
              </a:lnSpc>
              <a:buFont typeface="Arial"/>
              <a:buChar char="•"/>
            </a:pPr>
            <a:r>
              <a:rPr lang="en-US" sz="2499">
                <a:solidFill>
                  <a:srgbClr val="0F4662"/>
                </a:solidFill>
                <a:latin typeface="Quicksand"/>
                <a:ea typeface="Quicksand"/>
                <a:cs typeface="Quicksand"/>
                <a:sym typeface="Quicksand"/>
              </a:rPr>
              <a:t>So we put the similar data in table in the data base called matched products , so when the client choose specific product we will show the similar products for him (this similar products can be different in specific feature like the price or the screen or anything else), so he can see all the choices for this specific product in front of him.</a:t>
            </a:r>
          </a:p>
          <a:p>
            <a:pPr algn="l" marL="1079499" indent="-359833" lvl="2">
              <a:lnSpc>
                <a:spcPts val="4249"/>
              </a:lnSpc>
              <a:buFont typeface="Arial"/>
              <a:buChar char="⚬"/>
            </a:pPr>
            <a:r>
              <a:rPr lang="en-US" sz="2499">
                <a:solidFill>
                  <a:srgbClr val="0F4662"/>
                </a:solidFill>
                <a:latin typeface="Quicksand"/>
                <a:ea typeface="Quicksand"/>
                <a:cs typeface="Quicksand"/>
                <a:sym typeface="Quicksand"/>
              </a:rPr>
              <a:t>Why is this feature is exist?</a:t>
            </a:r>
          </a:p>
          <a:p>
            <a:pPr algn="l" marL="1619248" indent="-404812" lvl="3">
              <a:lnSpc>
                <a:spcPts val="4249"/>
              </a:lnSpc>
              <a:buFont typeface="Arial"/>
              <a:buChar char="￭"/>
            </a:pPr>
            <a:r>
              <a:rPr lang="en-US" sz="2499">
                <a:solidFill>
                  <a:srgbClr val="0F4662"/>
                </a:solidFill>
                <a:latin typeface="Quicksand"/>
                <a:ea typeface="Quicksand"/>
                <a:cs typeface="Quicksand"/>
                <a:sym typeface="Quicksand"/>
              </a:rPr>
              <a:t>To makethe client can see all the choices because may be there is the same product from different store but with a lower price or there is afeature stronger in the same product but in another store with same price.</a:t>
            </a:r>
          </a:p>
        </p:txBody>
      </p:sp>
      <p:sp>
        <p:nvSpPr>
          <p:cNvPr name="TextBox 10" id="10"/>
          <p:cNvSpPr txBox="true"/>
          <p:nvPr/>
        </p:nvSpPr>
        <p:spPr>
          <a:xfrm rot="0">
            <a:off x="1028700" y="2578253"/>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Product Requests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313293" y="6203156"/>
            <a:ext cx="11171362" cy="1808688"/>
          </a:xfrm>
          <a:custGeom>
            <a:avLst/>
            <a:gdLst/>
            <a:ahLst/>
            <a:cxnLst/>
            <a:rect r="r" b="b" t="t" l="l"/>
            <a:pathLst>
              <a:path h="1808688" w="11171362">
                <a:moveTo>
                  <a:pt x="0" y="0"/>
                </a:moveTo>
                <a:lnTo>
                  <a:pt x="11171361" y="0"/>
                </a:lnTo>
                <a:lnTo>
                  <a:pt x="11171361" y="1808688"/>
                </a:lnTo>
                <a:lnTo>
                  <a:pt x="0" y="1808688"/>
                </a:lnTo>
                <a:lnTo>
                  <a:pt x="0" y="0"/>
                </a:lnTo>
                <a:close/>
              </a:path>
            </a:pathLst>
          </a:custGeom>
          <a:blipFill>
            <a:blip r:embed="rId5"/>
            <a:stretch>
              <a:fillRect l="0" t="0" r="-102379" b="0"/>
            </a:stretch>
          </a:blipFill>
        </p:spPr>
      </p:sp>
      <p:sp>
        <p:nvSpPr>
          <p:cNvPr name="TextBox 5" id="5"/>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6" id="6"/>
          <p:cNvSpPr txBox="true"/>
          <p:nvPr/>
        </p:nvSpPr>
        <p:spPr>
          <a:xfrm rot="0">
            <a:off x="1028700" y="3142456"/>
            <a:ext cx="10065442" cy="2098675"/>
          </a:xfrm>
          <a:prstGeom prst="rect">
            <a:avLst/>
          </a:prstGeom>
        </p:spPr>
        <p:txBody>
          <a:bodyPr anchor="t" rtlCol="false" tIns="0" lIns="0" bIns="0" rIns="0">
            <a:spAutoFit/>
          </a:bodyPr>
          <a:lstStyle/>
          <a:p>
            <a:pPr algn="l">
              <a:lnSpc>
                <a:spcPts val="4249"/>
              </a:lnSpc>
            </a:pPr>
          </a:p>
          <a:p>
            <a:pPr algn="l">
              <a:lnSpc>
                <a:spcPts val="4249"/>
              </a:lnSpc>
            </a:pPr>
            <a:r>
              <a:rPr lang="en-US" sz="2499">
                <a:solidFill>
                  <a:srgbClr val="0F4662"/>
                </a:solidFill>
                <a:latin typeface="Quicksand"/>
                <a:ea typeface="Quicksand"/>
                <a:cs typeface="Quicksand"/>
                <a:sym typeface="Quicksand"/>
              </a:rPr>
              <a:t>Our backend supports key product-related interactions:</a:t>
            </a:r>
          </a:p>
          <a:p>
            <a:pPr algn="l" marL="539749" indent="-269875" lvl="1">
              <a:lnSpc>
                <a:spcPts val="4249"/>
              </a:lnSpc>
              <a:buFont typeface="Arial"/>
              <a:buChar char="•"/>
            </a:pPr>
            <a:r>
              <a:rPr lang="en-US" b="true" sz="2499">
                <a:solidFill>
                  <a:srgbClr val="0F4662"/>
                </a:solidFill>
                <a:latin typeface="Quicksand Bold"/>
                <a:ea typeface="Quicksand Bold"/>
                <a:cs typeface="Quicksand Bold"/>
                <a:sym typeface="Quicksand Bold"/>
              </a:rPr>
              <a:t>Seller Analysis:</a:t>
            </a:r>
            <a:r>
              <a:rPr lang="en-US" sz="2499">
                <a:solidFill>
                  <a:srgbClr val="0F4662"/>
                </a:solidFill>
                <a:latin typeface="Quicksand"/>
                <a:ea typeface="Quicksand"/>
                <a:cs typeface="Quicksand"/>
                <a:sym typeface="Quicksand"/>
              </a:rPr>
              <a:t> Alongside product details, users receive insights about the seller, enhancing their decision-making process.</a:t>
            </a:r>
          </a:p>
        </p:txBody>
      </p:sp>
      <p:sp>
        <p:nvSpPr>
          <p:cNvPr name="TextBox 7" id="7"/>
          <p:cNvSpPr txBox="true"/>
          <p:nvPr/>
        </p:nvSpPr>
        <p:spPr>
          <a:xfrm rot="0">
            <a:off x="1028700" y="2578253"/>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Product Requests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sp>
        <p:nvSpPr>
          <p:cNvPr name="TextBox 6" id="6"/>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Backend</a:t>
            </a:r>
          </a:p>
        </p:txBody>
      </p:sp>
      <p:sp>
        <p:nvSpPr>
          <p:cNvPr name="TextBox 7" id="7"/>
          <p:cNvSpPr txBox="true"/>
          <p:nvPr/>
        </p:nvSpPr>
        <p:spPr>
          <a:xfrm rot="0">
            <a:off x="1028700" y="3405134"/>
            <a:ext cx="10065442" cy="6407149"/>
          </a:xfrm>
          <a:prstGeom prst="rect">
            <a:avLst/>
          </a:prstGeom>
        </p:spPr>
        <p:txBody>
          <a:bodyPr anchor="t" rtlCol="false" tIns="0" lIns="0" bIns="0" rIns="0">
            <a:spAutoFit/>
          </a:bodyPr>
          <a:lstStyle/>
          <a:p>
            <a:pPr algn="l">
              <a:lnSpc>
                <a:spcPts val="3400"/>
              </a:lnSpc>
            </a:pPr>
            <a:r>
              <a:rPr lang="en-US" sz="2000">
                <a:solidFill>
                  <a:srgbClr val="0F4662"/>
                </a:solidFill>
                <a:latin typeface="Quicksand"/>
                <a:ea typeface="Quicksand"/>
                <a:cs typeface="Quicksand"/>
                <a:sym typeface="Quicksand"/>
              </a:rPr>
              <a:t>The wishlist feature allows users to save products they like for future reference. Here's how it works in our backend:</a:t>
            </a:r>
          </a:p>
          <a:p>
            <a:pPr algn="l">
              <a:lnSpc>
                <a:spcPts val="3400"/>
              </a:lnSpc>
            </a:pPr>
            <a:r>
              <a:rPr lang="en-US" sz="2000" b="true">
                <a:solidFill>
                  <a:srgbClr val="0F4662"/>
                </a:solidFill>
                <a:latin typeface="Quicksand Bold"/>
                <a:ea typeface="Quicksand Bold"/>
                <a:cs typeface="Quicksand Bold"/>
                <a:sym typeface="Quicksand Bold"/>
              </a:rPr>
              <a:t>1. getWishlist</a:t>
            </a:r>
          </a:p>
          <a:p>
            <a:pPr algn="l" marL="431802" indent="-215901" lvl="1">
              <a:lnSpc>
                <a:spcPts val="3400"/>
              </a:lnSpc>
              <a:buFont typeface="Arial"/>
              <a:buChar char="•"/>
            </a:pPr>
            <a:r>
              <a:rPr lang="en-US" sz="2000">
                <a:solidFill>
                  <a:srgbClr val="0F4662"/>
                </a:solidFill>
                <a:latin typeface="Quicksand"/>
                <a:ea typeface="Quicksand"/>
                <a:cs typeface="Quicksand"/>
                <a:sym typeface="Quicksand"/>
              </a:rPr>
              <a:t>Purpose: Displays the products users have saved in their wishlist.</a:t>
            </a:r>
          </a:p>
          <a:p>
            <a:pPr algn="l" marL="431802" indent="-215901" lvl="1">
              <a:lnSpc>
                <a:spcPts val="3400"/>
              </a:lnSpc>
              <a:buFont typeface="Arial"/>
              <a:buChar char="•"/>
            </a:pPr>
            <a:r>
              <a:rPr lang="en-US" sz="2000">
                <a:solidFill>
                  <a:srgbClr val="0F4662"/>
                </a:solidFill>
                <a:latin typeface="Quicksand"/>
                <a:ea typeface="Quicksand"/>
                <a:cs typeface="Quicksand"/>
                <a:sym typeface="Quicksand"/>
              </a:rPr>
              <a:t>How it Works: Retrieves the list of products from the database and shows details like name, price, and availability.</a:t>
            </a:r>
          </a:p>
          <a:p>
            <a:pPr algn="l">
              <a:lnSpc>
                <a:spcPts val="3400"/>
              </a:lnSpc>
            </a:pPr>
            <a:r>
              <a:rPr lang="en-US" sz="2000" b="true">
                <a:solidFill>
                  <a:srgbClr val="0F4662"/>
                </a:solidFill>
                <a:latin typeface="Quicksand Bold"/>
                <a:ea typeface="Quicksand Bold"/>
                <a:cs typeface="Quicksand Bold"/>
                <a:sym typeface="Quicksand Bold"/>
              </a:rPr>
              <a:t>2. addToWishlist</a:t>
            </a:r>
          </a:p>
          <a:p>
            <a:pPr algn="l" marL="431802" indent="-215901" lvl="1">
              <a:lnSpc>
                <a:spcPts val="3400"/>
              </a:lnSpc>
              <a:buFont typeface="Arial"/>
              <a:buChar char="•"/>
            </a:pPr>
            <a:r>
              <a:rPr lang="en-US" sz="2000">
                <a:solidFill>
                  <a:srgbClr val="0F4662"/>
                </a:solidFill>
                <a:latin typeface="Quicksand"/>
                <a:ea typeface="Quicksand"/>
                <a:cs typeface="Quicksand"/>
                <a:sym typeface="Quicksand"/>
              </a:rPr>
              <a:t>Purpose: Enables users to add products to their wishlist.</a:t>
            </a:r>
          </a:p>
          <a:p>
            <a:pPr algn="l" marL="431802" indent="-215901" lvl="1">
              <a:lnSpc>
                <a:spcPts val="3400"/>
              </a:lnSpc>
              <a:buFont typeface="Arial"/>
              <a:buChar char="•"/>
            </a:pPr>
            <a:r>
              <a:rPr lang="en-US" sz="2000">
                <a:solidFill>
                  <a:srgbClr val="0F4662"/>
                </a:solidFill>
                <a:latin typeface="Quicksand"/>
                <a:ea typeface="Quicksand"/>
                <a:cs typeface="Quicksand"/>
                <a:sym typeface="Quicksand"/>
              </a:rPr>
              <a:t>How it Works: Adds the product to the wishlist if it isn’t already there and confirms the addition.</a:t>
            </a:r>
          </a:p>
          <a:p>
            <a:pPr algn="l">
              <a:lnSpc>
                <a:spcPts val="3400"/>
              </a:lnSpc>
            </a:pPr>
            <a:r>
              <a:rPr lang="en-US" sz="2000" b="true">
                <a:solidFill>
                  <a:srgbClr val="0F4662"/>
                </a:solidFill>
                <a:latin typeface="Quicksand Bold"/>
                <a:ea typeface="Quicksand Bold"/>
                <a:cs typeface="Quicksand Bold"/>
                <a:sym typeface="Quicksand Bold"/>
              </a:rPr>
              <a:t>3. deleteFromWishlist</a:t>
            </a:r>
          </a:p>
          <a:p>
            <a:pPr algn="l" marL="431802" indent="-215901" lvl="1">
              <a:lnSpc>
                <a:spcPts val="3400"/>
              </a:lnSpc>
              <a:buFont typeface="Arial"/>
              <a:buChar char="•"/>
            </a:pPr>
            <a:r>
              <a:rPr lang="en-US" sz="2000">
                <a:solidFill>
                  <a:srgbClr val="0F4662"/>
                </a:solidFill>
                <a:latin typeface="Quicksand"/>
                <a:ea typeface="Quicksand"/>
                <a:cs typeface="Quicksand"/>
                <a:sym typeface="Quicksand"/>
              </a:rPr>
              <a:t>Purpose: Lets users remove products from their wishlist.</a:t>
            </a:r>
          </a:p>
          <a:p>
            <a:pPr algn="l" marL="431802" indent="-215901" lvl="1">
              <a:lnSpc>
                <a:spcPts val="3400"/>
              </a:lnSpc>
              <a:buFont typeface="Arial"/>
              <a:buChar char="•"/>
            </a:pPr>
            <a:r>
              <a:rPr lang="en-US" sz="2000">
                <a:solidFill>
                  <a:srgbClr val="0F4662"/>
                </a:solidFill>
                <a:latin typeface="Quicksand"/>
                <a:ea typeface="Quicksand"/>
                <a:cs typeface="Quicksand"/>
                <a:sym typeface="Quicksand"/>
              </a:rPr>
              <a:t>How it Works: Deletes the selected product from the wishlist and updates the list accordingly.</a:t>
            </a:r>
          </a:p>
          <a:p>
            <a:pPr algn="l" marL="0" indent="0" lvl="0">
              <a:lnSpc>
                <a:spcPts val="3400"/>
              </a:lnSpc>
            </a:pPr>
          </a:p>
        </p:txBody>
      </p:sp>
      <p:sp>
        <p:nvSpPr>
          <p:cNvPr name="TextBox 8" id="8"/>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Wishlist requests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3442710" y="3900168"/>
            <a:ext cx="11402580" cy="2239013"/>
          </a:xfrm>
          <a:prstGeom prst="rect">
            <a:avLst/>
          </a:prstGeom>
        </p:spPr>
        <p:txBody>
          <a:bodyPr anchor="t" rtlCol="false" tIns="0" lIns="0" bIns="0" rIns="0">
            <a:spAutoFit/>
          </a:bodyPr>
          <a:lstStyle/>
          <a:p>
            <a:pPr algn="ctr" marL="0" indent="0" lvl="0">
              <a:lnSpc>
                <a:spcPts val="18339"/>
              </a:lnSpc>
              <a:spcBef>
                <a:spcPct val="0"/>
              </a:spcBef>
            </a:pPr>
            <a:r>
              <a:rPr lang="en-US" b="true" sz="130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AutoShape 4" id="4"/>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7" id="7"/>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Frontend</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Frontend</a:t>
            </a:r>
          </a:p>
        </p:txBody>
      </p:sp>
      <p:sp>
        <p:nvSpPr>
          <p:cNvPr name="TextBox 5" id="5"/>
          <p:cNvSpPr txBox="true"/>
          <p:nvPr/>
        </p:nvSpPr>
        <p:spPr>
          <a:xfrm rot="0">
            <a:off x="1028700" y="3376559"/>
            <a:ext cx="9093679" cy="4940300"/>
          </a:xfrm>
          <a:prstGeom prst="rect">
            <a:avLst/>
          </a:prstGeom>
        </p:spPr>
        <p:txBody>
          <a:bodyPr anchor="t" rtlCol="false" tIns="0" lIns="0" bIns="0" rIns="0">
            <a:spAutoFit/>
          </a:bodyPr>
          <a:lstStyle/>
          <a:p>
            <a:pPr algn="l" marL="561339" indent="-280669" lvl="1">
              <a:lnSpc>
                <a:spcPts val="4419"/>
              </a:lnSpc>
              <a:buFont typeface="Arial"/>
              <a:buChar char="•"/>
            </a:pPr>
            <a:r>
              <a:rPr lang="en-US" b="true" sz="2599">
                <a:solidFill>
                  <a:srgbClr val="0F4662"/>
                </a:solidFill>
                <a:latin typeface="Quicksand Bold"/>
                <a:ea typeface="Quicksand Bold"/>
                <a:cs typeface="Quicksand Bold"/>
                <a:sym typeface="Quicksand Bold"/>
              </a:rPr>
              <a:t>User Research:</a:t>
            </a:r>
            <a:r>
              <a:rPr lang="en-US" sz="2599">
                <a:solidFill>
                  <a:srgbClr val="0F4662"/>
                </a:solidFill>
                <a:latin typeface="Quicksand"/>
                <a:ea typeface="Quicksand"/>
                <a:cs typeface="Quicksand"/>
                <a:sym typeface="Quicksand"/>
              </a:rPr>
              <a:t> Understanding the target audience, their needs, behaviors, and pain points through surveys, interviews, and user personas.</a:t>
            </a:r>
          </a:p>
          <a:p>
            <a:pPr algn="l" marL="561339" indent="-280669" lvl="1">
              <a:lnSpc>
                <a:spcPts val="4419"/>
              </a:lnSpc>
              <a:buFont typeface="Arial"/>
              <a:buChar char="•"/>
            </a:pPr>
            <a:r>
              <a:rPr lang="en-US" b="true" sz="2599">
                <a:solidFill>
                  <a:srgbClr val="0F4662"/>
                </a:solidFill>
                <a:latin typeface="Quicksand Bold"/>
                <a:ea typeface="Quicksand Bold"/>
                <a:cs typeface="Quicksand Bold"/>
                <a:sym typeface="Quicksand Bold"/>
              </a:rPr>
              <a:t>Market Research:</a:t>
            </a:r>
            <a:r>
              <a:rPr lang="en-US" sz="2599">
                <a:solidFill>
                  <a:srgbClr val="0F4662"/>
                </a:solidFill>
                <a:latin typeface="Quicksand"/>
                <a:ea typeface="Quicksand"/>
                <a:cs typeface="Quicksand"/>
                <a:sym typeface="Quicksand"/>
              </a:rPr>
              <a:t> Analyzing competitors and industry trends to identify opportunities and best practices.</a:t>
            </a:r>
          </a:p>
          <a:p>
            <a:pPr algn="l" marL="561339" indent="-280669" lvl="1">
              <a:lnSpc>
                <a:spcPts val="4419"/>
              </a:lnSpc>
              <a:buFont typeface="Arial"/>
              <a:buChar char="•"/>
            </a:pPr>
            <a:r>
              <a:rPr lang="en-US" b="true" sz="2599">
                <a:solidFill>
                  <a:srgbClr val="0F4662"/>
                </a:solidFill>
                <a:latin typeface="Quicksand Bold"/>
                <a:ea typeface="Quicksand Bold"/>
                <a:cs typeface="Quicksand Bold"/>
                <a:sym typeface="Quicksand Bold"/>
              </a:rPr>
              <a:t>Requirement Gathering:</a:t>
            </a:r>
            <a:r>
              <a:rPr lang="en-US" sz="2599">
                <a:solidFill>
                  <a:srgbClr val="0F4662"/>
                </a:solidFill>
                <a:latin typeface="Quicksand"/>
                <a:ea typeface="Quicksand"/>
                <a:cs typeface="Quicksand"/>
                <a:sym typeface="Quicksand"/>
              </a:rPr>
              <a:t> Collecting functional and non-functional requirements to define the website's objectives.</a:t>
            </a:r>
          </a:p>
          <a:p>
            <a:pPr algn="l" marL="0" indent="0" lvl="0">
              <a:lnSpc>
                <a:spcPts val="4419"/>
              </a:lnSpc>
            </a:pPr>
          </a:p>
        </p:txBody>
      </p:sp>
      <p:sp>
        <p:nvSpPr>
          <p:cNvPr name="TextBox 6" id="6"/>
          <p:cNvSpPr txBox="true"/>
          <p:nvPr/>
        </p:nvSpPr>
        <p:spPr>
          <a:xfrm rot="0">
            <a:off x="1028700" y="2672153"/>
            <a:ext cx="6938067" cy="596901"/>
          </a:xfrm>
          <a:prstGeom prst="rect">
            <a:avLst/>
          </a:prstGeom>
        </p:spPr>
        <p:txBody>
          <a:bodyPr anchor="t" rtlCol="false" tIns="0" lIns="0" bIns="0" rIns="0">
            <a:spAutoFit/>
          </a:bodyPr>
          <a:lstStyle/>
          <a:p>
            <a:pPr algn="l" marL="0" indent="0" lvl="0">
              <a:lnSpc>
                <a:spcPts val="4899"/>
              </a:lnSpc>
              <a:spcBef>
                <a:spcPct val="0"/>
              </a:spcBef>
            </a:pPr>
            <a:r>
              <a:rPr lang="en-US" b="true" sz="3499">
                <a:solidFill>
                  <a:srgbClr val="0F4662"/>
                </a:solidFill>
                <a:latin typeface="Quicksand Bold"/>
                <a:ea typeface="Quicksand Bold"/>
                <a:cs typeface="Quicksand Bold"/>
                <a:sym typeface="Quicksand Bold"/>
              </a:rPr>
              <a:t>Research and Analysis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Frontend</a:t>
            </a:r>
          </a:p>
        </p:txBody>
      </p:sp>
      <p:sp>
        <p:nvSpPr>
          <p:cNvPr name="TextBox 5" id="5"/>
          <p:cNvSpPr txBox="true"/>
          <p:nvPr/>
        </p:nvSpPr>
        <p:spPr>
          <a:xfrm rot="0">
            <a:off x="1028700" y="3376559"/>
            <a:ext cx="9093679" cy="4940300"/>
          </a:xfrm>
          <a:prstGeom prst="rect">
            <a:avLst/>
          </a:prstGeom>
        </p:spPr>
        <p:txBody>
          <a:bodyPr anchor="t" rtlCol="false" tIns="0" lIns="0" bIns="0" rIns="0">
            <a:spAutoFit/>
          </a:bodyPr>
          <a:lstStyle/>
          <a:p>
            <a:pPr algn="l" marL="561339" indent="-280669" lvl="1">
              <a:lnSpc>
                <a:spcPts val="4419"/>
              </a:lnSpc>
              <a:buFont typeface="Arial"/>
              <a:buChar char="•"/>
            </a:pPr>
            <a:r>
              <a:rPr lang="en-US" b="true" sz="2599">
                <a:solidFill>
                  <a:srgbClr val="0F4662"/>
                </a:solidFill>
                <a:latin typeface="Quicksand Bold"/>
                <a:ea typeface="Quicksand Bold"/>
                <a:cs typeface="Quicksand Bold"/>
                <a:sym typeface="Quicksand Bold"/>
              </a:rPr>
              <a:t>User Research:</a:t>
            </a:r>
            <a:r>
              <a:rPr lang="en-US" sz="2599">
                <a:solidFill>
                  <a:srgbClr val="0F4662"/>
                </a:solidFill>
                <a:latin typeface="Quicksand"/>
                <a:ea typeface="Quicksand"/>
                <a:cs typeface="Quicksand"/>
                <a:sym typeface="Quicksand"/>
              </a:rPr>
              <a:t> Understanding the target audience, their needs, behaviors, and pain points through surveys, interviews, and user personas.</a:t>
            </a:r>
          </a:p>
          <a:p>
            <a:pPr algn="l" marL="561339" indent="-280669" lvl="1">
              <a:lnSpc>
                <a:spcPts val="4419"/>
              </a:lnSpc>
              <a:buFont typeface="Arial"/>
              <a:buChar char="•"/>
            </a:pPr>
            <a:r>
              <a:rPr lang="en-US" b="true" sz="2599">
                <a:solidFill>
                  <a:srgbClr val="0F4662"/>
                </a:solidFill>
                <a:latin typeface="Quicksand Bold"/>
                <a:ea typeface="Quicksand Bold"/>
                <a:cs typeface="Quicksand Bold"/>
                <a:sym typeface="Quicksand Bold"/>
              </a:rPr>
              <a:t>Market Research:</a:t>
            </a:r>
            <a:r>
              <a:rPr lang="en-US" sz="2599">
                <a:solidFill>
                  <a:srgbClr val="0F4662"/>
                </a:solidFill>
                <a:latin typeface="Quicksand"/>
                <a:ea typeface="Quicksand"/>
                <a:cs typeface="Quicksand"/>
                <a:sym typeface="Quicksand"/>
              </a:rPr>
              <a:t> Analyzing competitors and industry trends to identify opportunities and best practices.</a:t>
            </a:r>
          </a:p>
          <a:p>
            <a:pPr algn="l" marL="561339" indent="-280669" lvl="1">
              <a:lnSpc>
                <a:spcPts val="4419"/>
              </a:lnSpc>
              <a:buFont typeface="Arial"/>
              <a:buChar char="•"/>
            </a:pPr>
            <a:r>
              <a:rPr lang="en-US" b="true" sz="2599">
                <a:solidFill>
                  <a:srgbClr val="0F4662"/>
                </a:solidFill>
                <a:latin typeface="Quicksand Bold"/>
                <a:ea typeface="Quicksand Bold"/>
                <a:cs typeface="Quicksand Bold"/>
                <a:sym typeface="Quicksand Bold"/>
              </a:rPr>
              <a:t>Requirement Gathering:</a:t>
            </a:r>
            <a:r>
              <a:rPr lang="en-US" sz="2599">
                <a:solidFill>
                  <a:srgbClr val="0F4662"/>
                </a:solidFill>
                <a:latin typeface="Quicksand"/>
                <a:ea typeface="Quicksand"/>
                <a:cs typeface="Quicksand"/>
                <a:sym typeface="Quicksand"/>
              </a:rPr>
              <a:t> Collecting functional and non-functional requirements to define the website's objectives.</a:t>
            </a:r>
          </a:p>
          <a:p>
            <a:pPr algn="l" marL="0" indent="0" lvl="0">
              <a:lnSpc>
                <a:spcPts val="4419"/>
              </a:lnSpc>
            </a:pPr>
          </a:p>
        </p:txBody>
      </p:sp>
      <p:sp>
        <p:nvSpPr>
          <p:cNvPr name="TextBox 6" id="6"/>
          <p:cNvSpPr txBox="true"/>
          <p:nvPr/>
        </p:nvSpPr>
        <p:spPr>
          <a:xfrm rot="0">
            <a:off x="10418943" y="3376559"/>
            <a:ext cx="9093679" cy="3282950"/>
          </a:xfrm>
          <a:prstGeom prst="rect">
            <a:avLst/>
          </a:prstGeom>
        </p:spPr>
        <p:txBody>
          <a:bodyPr anchor="t" rtlCol="false" tIns="0" lIns="0" bIns="0" rIns="0">
            <a:spAutoFit/>
          </a:bodyPr>
          <a:lstStyle/>
          <a:p>
            <a:pPr algn="l" marL="561339" indent="-280669" lvl="1">
              <a:lnSpc>
                <a:spcPts val="4419"/>
              </a:lnSpc>
              <a:buFont typeface="Arial"/>
              <a:buChar char="•"/>
            </a:pPr>
            <a:r>
              <a:rPr lang="en-US" b="true" sz="2599">
                <a:solidFill>
                  <a:srgbClr val="0F4662"/>
                </a:solidFill>
                <a:latin typeface="Quicksand Bold"/>
                <a:ea typeface="Quicksand Bold"/>
                <a:cs typeface="Quicksand Bold"/>
                <a:sym typeface="Quicksand Bold"/>
              </a:rPr>
              <a:t>Authentication</a:t>
            </a:r>
          </a:p>
          <a:p>
            <a:pPr algn="l" marL="561339" indent="-280669" lvl="1">
              <a:lnSpc>
                <a:spcPts val="4419"/>
              </a:lnSpc>
              <a:buFont typeface="Arial"/>
              <a:buChar char="•"/>
            </a:pPr>
            <a:r>
              <a:rPr lang="en-US" b="true" sz="2599">
                <a:solidFill>
                  <a:srgbClr val="0F4662"/>
                </a:solidFill>
                <a:latin typeface="Quicksand Bold"/>
                <a:ea typeface="Quicksand Bold"/>
                <a:cs typeface="Quicksand Bold"/>
                <a:sym typeface="Quicksand Bold"/>
              </a:rPr>
              <a:t>Viewing Products</a:t>
            </a:r>
          </a:p>
          <a:p>
            <a:pPr algn="l" marL="561339" indent="-280669" lvl="1">
              <a:lnSpc>
                <a:spcPts val="4419"/>
              </a:lnSpc>
              <a:buFont typeface="Arial"/>
              <a:buChar char="•"/>
            </a:pPr>
            <a:r>
              <a:rPr lang="en-US" b="true" sz="2599">
                <a:solidFill>
                  <a:srgbClr val="0F4662"/>
                </a:solidFill>
                <a:latin typeface="Quicksand Bold"/>
                <a:ea typeface="Quicksand Bold"/>
                <a:cs typeface="Quicksand Bold"/>
                <a:sym typeface="Quicksand Bold"/>
              </a:rPr>
              <a:t>Searching Products</a:t>
            </a:r>
          </a:p>
          <a:p>
            <a:pPr algn="l" marL="561339" indent="-280669" lvl="1">
              <a:lnSpc>
                <a:spcPts val="4419"/>
              </a:lnSpc>
              <a:buFont typeface="Arial"/>
              <a:buChar char="•"/>
            </a:pPr>
            <a:r>
              <a:rPr lang="en-US" b="true" sz="2599">
                <a:solidFill>
                  <a:srgbClr val="0F4662"/>
                </a:solidFill>
                <a:latin typeface="Quicksand Bold"/>
                <a:ea typeface="Quicksand Bold"/>
                <a:cs typeface="Quicksand Bold"/>
                <a:sym typeface="Quicksand Bold"/>
              </a:rPr>
              <a:t>Filtering Products</a:t>
            </a:r>
          </a:p>
          <a:p>
            <a:pPr algn="l">
              <a:lnSpc>
                <a:spcPts val="4419"/>
              </a:lnSpc>
            </a:pPr>
            <a:r>
              <a:rPr lang="en-US" sz="2599" b="true">
                <a:solidFill>
                  <a:srgbClr val="0F4662"/>
                </a:solidFill>
                <a:latin typeface="Quicksand Bold"/>
                <a:ea typeface="Quicksand Bold"/>
                <a:cs typeface="Quicksand Bold"/>
                <a:sym typeface="Quicksand Bold"/>
              </a:rPr>
              <a:t>      ...</a:t>
            </a:r>
          </a:p>
          <a:p>
            <a:pPr algn="l">
              <a:lnSpc>
                <a:spcPts val="4419"/>
              </a:lnSpc>
            </a:pPr>
          </a:p>
        </p:txBody>
      </p:sp>
      <p:sp>
        <p:nvSpPr>
          <p:cNvPr name="TextBox 7" id="7"/>
          <p:cNvSpPr txBox="true"/>
          <p:nvPr/>
        </p:nvSpPr>
        <p:spPr>
          <a:xfrm rot="0">
            <a:off x="1028700" y="2672153"/>
            <a:ext cx="6938067" cy="596901"/>
          </a:xfrm>
          <a:prstGeom prst="rect">
            <a:avLst/>
          </a:prstGeom>
        </p:spPr>
        <p:txBody>
          <a:bodyPr anchor="t" rtlCol="false" tIns="0" lIns="0" bIns="0" rIns="0">
            <a:spAutoFit/>
          </a:bodyPr>
          <a:lstStyle/>
          <a:p>
            <a:pPr algn="l" marL="0" indent="0" lvl="0">
              <a:lnSpc>
                <a:spcPts val="4899"/>
              </a:lnSpc>
              <a:spcBef>
                <a:spcPct val="0"/>
              </a:spcBef>
            </a:pPr>
            <a:r>
              <a:rPr lang="en-US" b="true" sz="3499">
                <a:solidFill>
                  <a:srgbClr val="0F4662"/>
                </a:solidFill>
                <a:latin typeface="Quicksand Bold"/>
                <a:ea typeface="Quicksand Bold"/>
                <a:cs typeface="Quicksand Bold"/>
                <a:sym typeface="Quicksand Bold"/>
              </a:rPr>
              <a:t>Research and Analysis</a:t>
            </a:r>
          </a:p>
        </p:txBody>
      </p:sp>
      <p:sp>
        <p:nvSpPr>
          <p:cNvPr name="TextBox 8" id="8"/>
          <p:cNvSpPr txBox="true"/>
          <p:nvPr/>
        </p:nvSpPr>
        <p:spPr>
          <a:xfrm rot="0">
            <a:off x="10418943" y="2672153"/>
            <a:ext cx="6938067" cy="596901"/>
          </a:xfrm>
          <a:prstGeom prst="rect">
            <a:avLst/>
          </a:prstGeom>
        </p:spPr>
        <p:txBody>
          <a:bodyPr anchor="t" rtlCol="false" tIns="0" lIns="0" bIns="0" rIns="0">
            <a:spAutoFit/>
          </a:bodyPr>
          <a:lstStyle/>
          <a:p>
            <a:pPr algn="l" marL="0" indent="0" lvl="0">
              <a:lnSpc>
                <a:spcPts val="4899"/>
              </a:lnSpc>
              <a:spcBef>
                <a:spcPct val="0"/>
              </a:spcBef>
            </a:pPr>
            <a:r>
              <a:rPr lang="en-US" b="true" sz="3499">
                <a:solidFill>
                  <a:srgbClr val="0F4662"/>
                </a:solidFill>
                <a:latin typeface="Quicksand Bold"/>
                <a:ea typeface="Quicksand Bold"/>
                <a:cs typeface="Quicksand Bold"/>
                <a:sym typeface="Quicksand Bold"/>
              </a:rPr>
              <a:t>Requirements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12825" y="1962341"/>
            <a:ext cx="11462349" cy="6362318"/>
          </a:xfrm>
          <a:custGeom>
            <a:avLst/>
            <a:gdLst/>
            <a:ahLst/>
            <a:cxnLst/>
            <a:rect r="r" b="b" t="t" l="l"/>
            <a:pathLst>
              <a:path h="6362318" w="11462349">
                <a:moveTo>
                  <a:pt x="0" y="0"/>
                </a:moveTo>
                <a:lnTo>
                  <a:pt x="11462350" y="0"/>
                </a:lnTo>
                <a:lnTo>
                  <a:pt x="11462350" y="6362318"/>
                </a:lnTo>
                <a:lnTo>
                  <a:pt x="0" y="6362318"/>
                </a:lnTo>
                <a:lnTo>
                  <a:pt x="0" y="0"/>
                </a:lnTo>
                <a:close/>
              </a:path>
            </a:pathLst>
          </a:custGeom>
          <a:blipFill>
            <a:blip r:embed="rId5"/>
            <a:stretch>
              <a:fillRect l="0" t="-669" r="0" b="-669"/>
            </a:stretch>
          </a:blipFill>
          <a:ln w="38100" cap="sq">
            <a:solidFill>
              <a:srgbClr val="0F4662"/>
            </a:solidFill>
            <a:prstDash val="solid"/>
            <a:miter/>
          </a:ln>
        </p:spPr>
      </p:sp>
      <p:sp>
        <p:nvSpPr>
          <p:cNvPr name="TextBox 5" id="5"/>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Frontend</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Frontend</a:t>
            </a:r>
          </a:p>
        </p:txBody>
      </p:sp>
      <p:sp>
        <p:nvSpPr>
          <p:cNvPr name="TextBox 5" id="5"/>
          <p:cNvSpPr txBox="true"/>
          <p:nvPr/>
        </p:nvSpPr>
        <p:spPr>
          <a:xfrm rot="0">
            <a:off x="1028700" y="3328934"/>
            <a:ext cx="10598629" cy="5353052"/>
          </a:xfrm>
          <a:prstGeom prst="rect">
            <a:avLst/>
          </a:prstGeom>
        </p:spPr>
        <p:txBody>
          <a:bodyPr anchor="t" rtlCol="false" tIns="0" lIns="0" bIns="0" rIns="0">
            <a:spAutoFit/>
          </a:bodyPr>
          <a:lstStyle/>
          <a:p>
            <a:pPr algn="l" marL="777234" indent="-388617" lvl="1">
              <a:lnSpc>
                <a:spcPts val="6119"/>
              </a:lnSpc>
              <a:buFont typeface="Arial"/>
              <a:buChar char="•"/>
            </a:pPr>
            <a:r>
              <a:rPr lang="en-US" b="true" sz="3599">
                <a:solidFill>
                  <a:srgbClr val="0F4662"/>
                </a:solidFill>
                <a:latin typeface="Quicksand Bold"/>
                <a:ea typeface="Quicksand Bold"/>
                <a:cs typeface="Quicksand Bold"/>
                <a:sym typeface="Quicksand Bold"/>
              </a:rPr>
              <a:t>Wireframing</a:t>
            </a:r>
          </a:p>
          <a:p>
            <a:pPr algn="l" marL="777234" indent="-388617" lvl="1">
              <a:lnSpc>
                <a:spcPts val="6119"/>
              </a:lnSpc>
              <a:buFont typeface="Arial"/>
              <a:buChar char="•"/>
            </a:pPr>
            <a:r>
              <a:rPr lang="en-US" sz="3599">
                <a:solidFill>
                  <a:srgbClr val="0F4662"/>
                </a:solidFill>
                <a:latin typeface="Quicksand"/>
                <a:ea typeface="Quicksand"/>
                <a:cs typeface="Quicksand"/>
                <a:sym typeface="Quicksand"/>
              </a:rPr>
              <a:t>Initial sketch of the layout to visualize the structure and flow of the website.</a:t>
            </a:r>
          </a:p>
          <a:p>
            <a:pPr algn="l" marL="777234" indent="-388617" lvl="1">
              <a:lnSpc>
                <a:spcPts val="6119"/>
              </a:lnSpc>
              <a:buFont typeface="Arial"/>
              <a:buChar char="•"/>
            </a:pPr>
            <a:r>
              <a:rPr lang="en-US" sz="3599">
                <a:solidFill>
                  <a:srgbClr val="0F4662"/>
                </a:solidFill>
                <a:latin typeface="Quicksand"/>
                <a:ea typeface="Quicksand"/>
                <a:cs typeface="Quicksand"/>
                <a:sym typeface="Quicksand"/>
              </a:rPr>
              <a:t>Helps in identifying the placement of elements like headers, navigation menus, content sections, and footers.</a:t>
            </a:r>
          </a:p>
          <a:p>
            <a:pPr algn="l" marL="0" indent="0" lvl="0">
              <a:lnSpc>
                <a:spcPts val="6119"/>
              </a:lnSpc>
            </a:pPr>
          </a:p>
        </p:txBody>
      </p:sp>
      <p:sp>
        <p:nvSpPr>
          <p:cNvPr name="TextBox 6" id="6"/>
          <p:cNvSpPr txBox="true"/>
          <p:nvPr/>
        </p:nvSpPr>
        <p:spPr>
          <a:xfrm rot="0">
            <a:off x="1028700" y="2685043"/>
            <a:ext cx="6938067" cy="662941"/>
          </a:xfrm>
          <a:prstGeom prst="rect">
            <a:avLst/>
          </a:prstGeom>
        </p:spPr>
        <p:txBody>
          <a:bodyPr anchor="t" rtlCol="false" tIns="0" lIns="0" bIns="0" rIns="0">
            <a:spAutoFit/>
          </a:bodyPr>
          <a:lstStyle/>
          <a:p>
            <a:pPr algn="l" marL="0" indent="0" lvl="0">
              <a:lnSpc>
                <a:spcPts val="5459"/>
              </a:lnSpc>
              <a:spcBef>
                <a:spcPct val="0"/>
              </a:spcBef>
            </a:pPr>
            <a:r>
              <a:rPr lang="en-US" b="true" sz="3899">
                <a:solidFill>
                  <a:srgbClr val="0F4662"/>
                </a:solidFill>
                <a:latin typeface="Quicksand Bold"/>
                <a:ea typeface="Quicksand Bold"/>
                <a:cs typeface="Quicksand Bold"/>
                <a:sym typeface="Quicksand Bold"/>
              </a:rPr>
              <a:t>Design Process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30628" y="3277938"/>
            <a:ext cx="5770093" cy="4103979"/>
          </a:xfrm>
          <a:custGeom>
            <a:avLst/>
            <a:gdLst/>
            <a:ahLst/>
            <a:cxnLst/>
            <a:rect r="r" b="b" t="t" l="l"/>
            <a:pathLst>
              <a:path h="4103979" w="5770093">
                <a:moveTo>
                  <a:pt x="0" y="0"/>
                </a:moveTo>
                <a:lnTo>
                  <a:pt x="5770093" y="0"/>
                </a:lnTo>
                <a:lnTo>
                  <a:pt x="5770093" y="4103979"/>
                </a:lnTo>
                <a:lnTo>
                  <a:pt x="0" y="4103979"/>
                </a:lnTo>
                <a:lnTo>
                  <a:pt x="0" y="0"/>
                </a:lnTo>
                <a:close/>
              </a:path>
            </a:pathLst>
          </a:custGeom>
          <a:blipFill>
            <a:blip r:embed="rId5"/>
            <a:stretch>
              <a:fillRect l="0" t="0" r="0" b="0"/>
            </a:stretch>
          </a:blipFill>
          <a:ln w="38100" cap="sq">
            <a:solidFill>
              <a:srgbClr val="0F4662"/>
            </a:solidFill>
            <a:prstDash val="solid"/>
            <a:miter/>
          </a:ln>
        </p:spPr>
      </p:sp>
      <p:sp>
        <p:nvSpPr>
          <p:cNvPr name="Freeform 5" id="5"/>
          <p:cNvSpPr/>
          <p:nvPr/>
        </p:nvSpPr>
        <p:spPr>
          <a:xfrm flipH="false" flipV="false" rot="0">
            <a:off x="187279" y="3274107"/>
            <a:ext cx="5780866" cy="4111641"/>
          </a:xfrm>
          <a:custGeom>
            <a:avLst/>
            <a:gdLst/>
            <a:ahLst/>
            <a:cxnLst/>
            <a:rect r="r" b="b" t="t" l="l"/>
            <a:pathLst>
              <a:path h="4111641" w="5780866">
                <a:moveTo>
                  <a:pt x="0" y="0"/>
                </a:moveTo>
                <a:lnTo>
                  <a:pt x="5780866" y="0"/>
                </a:lnTo>
                <a:lnTo>
                  <a:pt x="5780866" y="4111641"/>
                </a:lnTo>
                <a:lnTo>
                  <a:pt x="0" y="4111641"/>
                </a:lnTo>
                <a:lnTo>
                  <a:pt x="0" y="0"/>
                </a:lnTo>
                <a:close/>
              </a:path>
            </a:pathLst>
          </a:custGeom>
          <a:blipFill>
            <a:blip r:embed="rId6"/>
            <a:stretch>
              <a:fillRect l="0" t="0" r="0" b="0"/>
            </a:stretch>
          </a:blipFill>
          <a:ln w="38100" cap="sq">
            <a:solidFill>
              <a:srgbClr val="0F4662"/>
            </a:solidFill>
            <a:prstDash val="solid"/>
            <a:miter/>
          </a:ln>
        </p:spPr>
      </p:sp>
      <p:sp>
        <p:nvSpPr>
          <p:cNvPr name="Freeform 6" id="6"/>
          <p:cNvSpPr/>
          <p:nvPr/>
        </p:nvSpPr>
        <p:spPr>
          <a:xfrm flipH="false" flipV="false" rot="0">
            <a:off x="6264340" y="3277938"/>
            <a:ext cx="5770093" cy="4103979"/>
          </a:xfrm>
          <a:custGeom>
            <a:avLst/>
            <a:gdLst/>
            <a:ahLst/>
            <a:cxnLst/>
            <a:rect r="r" b="b" t="t" l="l"/>
            <a:pathLst>
              <a:path h="4103979" w="5770093">
                <a:moveTo>
                  <a:pt x="0" y="0"/>
                </a:moveTo>
                <a:lnTo>
                  <a:pt x="5770093" y="0"/>
                </a:lnTo>
                <a:lnTo>
                  <a:pt x="5770093" y="4103979"/>
                </a:lnTo>
                <a:lnTo>
                  <a:pt x="0" y="4103979"/>
                </a:lnTo>
                <a:lnTo>
                  <a:pt x="0" y="0"/>
                </a:lnTo>
                <a:close/>
              </a:path>
            </a:pathLst>
          </a:custGeom>
          <a:blipFill>
            <a:blip r:embed="rId7"/>
            <a:stretch>
              <a:fillRect l="0" t="0" r="0" b="0"/>
            </a:stretch>
          </a:blipFill>
          <a:ln w="38100" cap="sq">
            <a:solidFill>
              <a:srgbClr val="0F4662"/>
            </a:solidFill>
            <a:prstDash val="solid"/>
            <a:miter/>
          </a:ln>
        </p:spPr>
      </p:sp>
      <p:sp>
        <p:nvSpPr>
          <p:cNvPr name="TextBox 7" id="7"/>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Frontend</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4096617" y="3849166"/>
            <a:ext cx="9960491" cy="2879727"/>
          </a:xfrm>
          <a:prstGeom prst="rect">
            <a:avLst/>
          </a:prstGeom>
        </p:spPr>
        <p:txBody>
          <a:bodyPr anchor="t" rtlCol="false" tIns="0" lIns="0" bIns="0" rIns="0">
            <a:spAutoFit/>
          </a:bodyPr>
          <a:lstStyle/>
          <a:p>
            <a:pPr algn="ctr">
              <a:lnSpc>
                <a:spcPts val="5779"/>
              </a:lnSpc>
            </a:pPr>
            <a:r>
              <a:rPr lang="en-US" sz="3399">
                <a:solidFill>
                  <a:srgbClr val="0F4662"/>
                </a:solidFill>
                <a:latin typeface="Quicksand"/>
                <a:ea typeface="Quicksand"/>
                <a:cs typeface="Quicksand"/>
                <a:sym typeface="Quicksand"/>
              </a:rPr>
              <a:t>HTML</a:t>
            </a:r>
          </a:p>
          <a:p>
            <a:pPr algn="ctr">
              <a:lnSpc>
                <a:spcPts val="5779"/>
              </a:lnSpc>
            </a:pPr>
            <a:r>
              <a:rPr lang="en-US" sz="3399">
                <a:solidFill>
                  <a:srgbClr val="0F4662"/>
                </a:solidFill>
                <a:latin typeface="Quicksand"/>
                <a:ea typeface="Quicksand"/>
                <a:cs typeface="Quicksand"/>
                <a:sym typeface="Quicksand"/>
              </a:rPr>
              <a:t>CSS</a:t>
            </a:r>
          </a:p>
          <a:p>
            <a:pPr algn="ctr">
              <a:lnSpc>
                <a:spcPts val="5779"/>
              </a:lnSpc>
            </a:pPr>
            <a:r>
              <a:rPr lang="en-US" sz="3399">
                <a:solidFill>
                  <a:srgbClr val="0F4662"/>
                </a:solidFill>
                <a:latin typeface="Quicksand"/>
                <a:ea typeface="Quicksand"/>
                <a:cs typeface="Quicksand"/>
                <a:sym typeface="Quicksand"/>
              </a:rPr>
              <a:t>JavaScript</a:t>
            </a:r>
          </a:p>
          <a:p>
            <a:pPr algn="ctr" marL="0" indent="0" lvl="0">
              <a:lnSpc>
                <a:spcPts val="5779"/>
              </a:lnSpc>
            </a:pPr>
            <a:r>
              <a:rPr lang="en-US" sz="3399">
                <a:solidFill>
                  <a:srgbClr val="0F4662"/>
                </a:solidFill>
                <a:latin typeface="Quicksand"/>
                <a:ea typeface="Quicksand"/>
                <a:cs typeface="Quicksand"/>
                <a:sym typeface="Quicksand"/>
              </a:rPr>
              <a:t>React</a:t>
            </a:r>
          </a:p>
        </p:txBody>
      </p:sp>
      <p:sp>
        <p:nvSpPr>
          <p:cNvPr name="AutoShape 4" id="4"/>
          <p:cNvSpPr/>
          <p:nvPr/>
        </p:nvSpPr>
        <p:spPr>
          <a:xfrm>
            <a:off x="5897880" y="3568974"/>
            <a:ext cx="6492240" cy="0"/>
          </a:xfrm>
          <a:prstGeom prst="line">
            <a:avLst/>
          </a:prstGeom>
          <a:ln cap="flat" w="76200">
            <a:solidFill>
              <a:srgbClr val="0F4662"/>
            </a:solidFill>
            <a:prstDash val="solid"/>
            <a:headEnd type="none" len="sm" w="sm"/>
            <a:tailEnd type="none" len="sm" w="sm"/>
          </a:ln>
        </p:spPr>
      </p:sp>
      <p:sp>
        <p:nvSpPr>
          <p:cNvPr name="AutoShape 5" id="5"/>
          <p:cNvSpPr/>
          <p:nvPr/>
        </p:nvSpPr>
        <p:spPr>
          <a:xfrm>
            <a:off x="5897880" y="7171009"/>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599709"/>
            <a:ext cx="804816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Technologies Used</a:t>
            </a:r>
          </a:p>
        </p:txBody>
      </p:sp>
      <p:sp>
        <p:nvSpPr>
          <p:cNvPr name="Freeform 8" id="8"/>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2615555" y="2724643"/>
            <a:ext cx="13056891" cy="5848748"/>
            <a:chOff x="0" y="0"/>
            <a:chExt cx="17409188" cy="7798331"/>
          </a:xfrm>
        </p:grpSpPr>
        <p:pic>
          <p:nvPicPr>
            <p:cNvPr name="Picture 4" id="4"/>
            <p:cNvPicPr>
              <a:picLocks noChangeAspect="true"/>
            </p:cNvPicPr>
            <p:nvPr/>
          </p:nvPicPr>
          <p:blipFill>
            <a:blip r:embed="rId3"/>
            <a:srcRect l="0" t="1573" r="0" b="1573"/>
            <a:stretch>
              <a:fillRect/>
            </a:stretch>
          </p:blipFill>
          <p:spPr>
            <a:xfrm flipH="false" flipV="false">
              <a:off x="0" y="0"/>
              <a:ext cx="17409188" cy="7798331"/>
            </a:xfrm>
            <a:prstGeom prst="rect">
              <a:avLst/>
            </a:prstGeom>
          </p:spPr>
        </p:pic>
      </p:grpSp>
      <p:sp>
        <p:nvSpPr>
          <p:cNvPr name="Freeform 5" id="5"/>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Libraries </a:t>
            </a:r>
          </a:p>
        </p:txBody>
      </p:sp>
      <p:sp>
        <p:nvSpPr>
          <p:cNvPr name="TextBox 7" id="7"/>
          <p:cNvSpPr txBox="true"/>
          <p:nvPr/>
        </p:nvSpPr>
        <p:spPr>
          <a:xfrm rot="0">
            <a:off x="5674967" y="1475374"/>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ApexCharts</a:t>
            </a:r>
          </a:p>
        </p:txBody>
      </p:sp>
      <p:sp>
        <p:nvSpPr>
          <p:cNvPr name="TextBox 8" id="8"/>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grpSp>
        <p:nvGrpSpPr>
          <p:cNvPr name="Group 6" id="6"/>
          <p:cNvGrpSpPr/>
          <p:nvPr/>
        </p:nvGrpSpPr>
        <p:grpSpPr>
          <a:xfrm rot="0">
            <a:off x="10928486" y="1967204"/>
            <a:ext cx="6330814" cy="6368441"/>
            <a:chOff x="0" y="0"/>
            <a:chExt cx="8441085" cy="8491255"/>
          </a:xfrm>
        </p:grpSpPr>
        <p:pic>
          <p:nvPicPr>
            <p:cNvPr name="Picture 7" id="7"/>
            <p:cNvPicPr>
              <a:picLocks noChangeAspect="true"/>
            </p:cNvPicPr>
            <p:nvPr/>
          </p:nvPicPr>
          <p:blipFill>
            <a:blip r:embed="rId3"/>
            <a:srcRect l="0" t="2114" r="0" b="2114"/>
            <a:stretch>
              <a:fillRect/>
            </a:stretch>
          </p:blipFill>
          <p:spPr>
            <a:xfrm flipH="false" flipV="false">
              <a:off x="0" y="0"/>
              <a:ext cx="8441085" cy="8491255"/>
            </a:xfrm>
            <a:prstGeom prst="rect">
              <a:avLst/>
            </a:prstGeom>
          </p:spPr>
        </p:pic>
      </p:grpSp>
      <p:sp>
        <p:nvSpPr>
          <p:cNvPr name="Freeform 8" id="8"/>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Libraries</a:t>
            </a:r>
            <a:r>
              <a:rPr lang="en-US" b="true" sz="6399" i="true">
                <a:solidFill>
                  <a:srgbClr val="0F4662"/>
                </a:solidFill>
                <a:latin typeface="Cormorant Garamond Bold Italics"/>
                <a:ea typeface="Cormorant Garamond Bold Italics"/>
                <a:cs typeface="Cormorant Garamond Bold Italics"/>
                <a:sym typeface="Cormorant Garamond Bold Italics"/>
              </a:rPr>
              <a:t> </a:t>
            </a:r>
          </a:p>
        </p:txBody>
      </p:sp>
      <p:sp>
        <p:nvSpPr>
          <p:cNvPr name="TextBox 10" id="10"/>
          <p:cNvSpPr txBox="true"/>
          <p:nvPr/>
        </p:nvSpPr>
        <p:spPr>
          <a:xfrm rot="0">
            <a:off x="1028700" y="3367034"/>
            <a:ext cx="8712679" cy="4292601"/>
          </a:xfrm>
          <a:prstGeom prst="rect">
            <a:avLst/>
          </a:prstGeom>
        </p:spPr>
        <p:txBody>
          <a:bodyPr anchor="t" rtlCol="false" tIns="0" lIns="0" bIns="0" rIns="0">
            <a:spAutoFit/>
          </a:bodyPr>
          <a:lstStyle/>
          <a:p>
            <a:pPr algn="l" marL="0" indent="0" lvl="0">
              <a:lnSpc>
                <a:spcPts val="4929"/>
              </a:lnSpc>
            </a:pPr>
            <a:r>
              <a:rPr lang="en-US" sz="2899">
                <a:solidFill>
                  <a:srgbClr val="0F4662"/>
                </a:solidFill>
                <a:latin typeface="Quicksand"/>
                <a:ea typeface="Quicksand"/>
                <a:cs typeface="Quicksand"/>
                <a:sym typeface="Quicksand"/>
              </a:rPr>
              <a:t>ApexCharts is known for its ease of integration, responsiveness, and customization options, making it a popular choice for developers who need to incorporate dynamic visual data representations into their projects. It also supports animations, tooltips, and event handling, enhancing the user experience.</a:t>
            </a:r>
          </a:p>
        </p:txBody>
      </p:sp>
      <p:sp>
        <p:nvSpPr>
          <p:cNvPr name="TextBox 11" id="11"/>
          <p:cNvSpPr txBox="true"/>
          <p:nvPr/>
        </p:nvSpPr>
        <p:spPr>
          <a:xfrm rot="0">
            <a:off x="1028700" y="2672153"/>
            <a:ext cx="6938067" cy="596901"/>
          </a:xfrm>
          <a:prstGeom prst="rect">
            <a:avLst/>
          </a:prstGeom>
        </p:spPr>
        <p:txBody>
          <a:bodyPr anchor="t" rtlCol="false" tIns="0" lIns="0" bIns="0" rIns="0">
            <a:spAutoFit/>
          </a:bodyPr>
          <a:lstStyle/>
          <a:p>
            <a:pPr algn="l" marL="0" indent="0" lvl="0">
              <a:lnSpc>
                <a:spcPts val="4899"/>
              </a:lnSpc>
              <a:spcBef>
                <a:spcPct val="0"/>
              </a:spcBef>
            </a:pPr>
            <a:r>
              <a:rPr lang="en-US" b="true" sz="3499">
                <a:solidFill>
                  <a:srgbClr val="0F4662"/>
                </a:solidFill>
                <a:latin typeface="Quicksand Bold"/>
                <a:ea typeface="Quicksand Bold"/>
                <a:cs typeface="Quicksand Bold"/>
                <a:sym typeface="Quicksand Bold"/>
              </a:rPr>
              <a:t>ApexCharts</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2241642" y="1837645"/>
            <a:ext cx="14201376" cy="7608299"/>
            <a:chOff x="0" y="0"/>
            <a:chExt cx="18935168" cy="10144398"/>
          </a:xfrm>
        </p:grpSpPr>
        <p:pic>
          <p:nvPicPr>
            <p:cNvPr name="Picture 4" id="4"/>
            <p:cNvPicPr>
              <a:picLocks noChangeAspect="true"/>
            </p:cNvPicPr>
            <p:nvPr/>
          </p:nvPicPr>
          <p:blipFill>
            <a:blip r:embed="rId3"/>
            <a:srcRect l="1002" t="0" r="1002" b="0"/>
            <a:stretch>
              <a:fillRect/>
            </a:stretch>
          </p:blipFill>
          <p:spPr>
            <a:xfrm flipH="false" flipV="false">
              <a:off x="0" y="0"/>
              <a:ext cx="18935168" cy="10144398"/>
            </a:xfrm>
            <a:prstGeom prst="rect">
              <a:avLst/>
            </a:prstGeom>
          </p:spPr>
        </p:pic>
      </p:grpSp>
      <p:sp>
        <p:nvSpPr>
          <p:cNvPr name="Freeform 5" id="5"/>
          <p:cNvSpPr/>
          <p:nvPr/>
        </p:nvSpPr>
        <p:spPr>
          <a:xfrm flipH="false" flipV="false" rot="0">
            <a:off x="451692" y="9637938"/>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Libraries </a:t>
            </a:r>
          </a:p>
        </p:txBody>
      </p:sp>
      <p:sp>
        <p:nvSpPr>
          <p:cNvPr name="TextBox 7" id="7"/>
          <p:cNvSpPr txBox="true"/>
          <p:nvPr/>
        </p:nvSpPr>
        <p:spPr>
          <a:xfrm rot="0">
            <a:off x="5873297" y="670828"/>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Framer Motion</a:t>
            </a:r>
          </a:p>
        </p:txBody>
      </p:sp>
      <p:sp>
        <p:nvSpPr>
          <p:cNvPr name="TextBox 8" id="8"/>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5951" y="3871543"/>
            <a:ext cx="4893848" cy="1835193"/>
          </a:xfrm>
          <a:custGeom>
            <a:avLst/>
            <a:gdLst/>
            <a:ahLst/>
            <a:cxnLst/>
            <a:rect r="r" b="b" t="t" l="l"/>
            <a:pathLst>
              <a:path h="1835193" w="4893848">
                <a:moveTo>
                  <a:pt x="0" y="0"/>
                </a:moveTo>
                <a:lnTo>
                  <a:pt x="4893848" y="0"/>
                </a:lnTo>
                <a:lnTo>
                  <a:pt x="4893848" y="1835193"/>
                </a:lnTo>
                <a:lnTo>
                  <a:pt x="0" y="1835193"/>
                </a:lnTo>
                <a:lnTo>
                  <a:pt x="0" y="0"/>
                </a:lnTo>
                <a:close/>
              </a:path>
            </a:pathLst>
          </a:custGeom>
          <a:blipFill>
            <a:blip r:embed="rId5"/>
            <a:stretch>
              <a:fillRect l="0" t="0" r="0" b="0"/>
            </a:stretch>
          </a:blipFill>
        </p:spPr>
      </p:sp>
      <p:sp>
        <p:nvSpPr>
          <p:cNvPr name="Freeform 5" id="5"/>
          <p:cNvSpPr/>
          <p:nvPr/>
        </p:nvSpPr>
        <p:spPr>
          <a:xfrm flipH="false" flipV="false" rot="0">
            <a:off x="7065520" y="3478282"/>
            <a:ext cx="3363209" cy="2621714"/>
          </a:xfrm>
          <a:custGeom>
            <a:avLst/>
            <a:gdLst/>
            <a:ahLst/>
            <a:cxnLst/>
            <a:rect r="r" b="b" t="t" l="l"/>
            <a:pathLst>
              <a:path h="2621714" w="3363209">
                <a:moveTo>
                  <a:pt x="0" y="0"/>
                </a:moveTo>
                <a:lnTo>
                  <a:pt x="3363210" y="0"/>
                </a:lnTo>
                <a:lnTo>
                  <a:pt x="3363210" y="2621715"/>
                </a:lnTo>
                <a:lnTo>
                  <a:pt x="0" y="2621715"/>
                </a:lnTo>
                <a:lnTo>
                  <a:pt x="0" y="0"/>
                </a:lnTo>
                <a:close/>
              </a:path>
            </a:pathLst>
          </a:custGeom>
          <a:blipFill>
            <a:blip r:embed="rId6"/>
            <a:stretch>
              <a:fillRect l="0" t="0" r="0" b="0"/>
            </a:stretch>
          </a:blipFill>
        </p:spPr>
      </p:sp>
      <p:sp>
        <p:nvSpPr>
          <p:cNvPr name="Freeform 6" id="6"/>
          <p:cNvSpPr/>
          <p:nvPr/>
        </p:nvSpPr>
        <p:spPr>
          <a:xfrm flipH="false" flipV="false" rot="0">
            <a:off x="11260557" y="3478282"/>
            <a:ext cx="5059418" cy="2833274"/>
          </a:xfrm>
          <a:custGeom>
            <a:avLst/>
            <a:gdLst/>
            <a:ahLst/>
            <a:cxnLst/>
            <a:rect r="r" b="b" t="t" l="l"/>
            <a:pathLst>
              <a:path h="2833274" w="5059418">
                <a:moveTo>
                  <a:pt x="0" y="0"/>
                </a:moveTo>
                <a:lnTo>
                  <a:pt x="5059419" y="0"/>
                </a:lnTo>
                <a:lnTo>
                  <a:pt x="5059419" y="2833275"/>
                </a:lnTo>
                <a:lnTo>
                  <a:pt x="0" y="2833275"/>
                </a:lnTo>
                <a:lnTo>
                  <a:pt x="0" y="0"/>
                </a:lnTo>
                <a:close/>
              </a:path>
            </a:pathLst>
          </a:custGeom>
          <a:blipFill>
            <a:blip r:embed="rId7"/>
            <a:stretch>
              <a:fillRect l="0" t="0" r="0" b="0"/>
            </a:stretch>
          </a:blipFill>
        </p:spPr>
      </p:sp>
      <p:sp>
        <p:nvSpPr>
          <p:cNvPr name="TextBox 7" id="7"/>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TextBox 8" id="8"/>
          <p:cNvSpPr txBox="true"/>
          <p:nvPr/>
        </p:nvSpPr>
        <p:spPr>
          <a:xfrm rot="0">
            <a:off x="483842" y="6491874"/>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Amazon</a:t>
            </a:r>
          </a:p>
        </p:txBody>
      </p:sp>
      <p:sp>
        <p:nvSpPr>
          <p:cNvPr name="TextBox 9" id="9"/>
          <p:cNvSpPr txBox="true"/>
          <p:nvPr/>
        </p:nvSpPr>
        <p:spPr>
          <a:xfrm rot="0">
            <a:off x="5278092" y="6491874"/>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Noon</a:t>
            </a:r>
          </a:p>
        </p:txBody>
      </p:sp>
      <p:sp>
        <p:nvSpPr>
          <p:cNvPr name="TextBox 10" id="10"/>
          <p:cNvSpPr txBox="true"/>
          <p:nvPr/>
        </p:nvSpPr>
        <p:spPr>
          <a:xfrm rot="0">
            <a:off x="10321233" y="6491874"/>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Jumia</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grpSp>
        <p:nvGrpSpPr>
          <p:cNvPr name="Group 6" id="6"/>
          <p:cNvGrpSpPr/>
          <p:nvPr/>
        </p:nvGrpSpPr>
        <p:grpSpPr>
          <a:xfrm rot="0">
            <a:off x="10928486" y="1967204"/>
            <a:ext cx="6330814" cy="6368441"/>
            <a:chOff x="0" y="0"/>
            <a:chExt cx="8441085" cy="8491255"/>
          </a:xfrm>
        </p:grpSpPr>
        <p:pic>
          <p:nvPicPr>
            <p:cNvPr name="Picture 7" id="7"/>
            <p:cNvPicPr>
              <a:picLocks noChangeAspect="true"/>
            </p:cNvPicPr>
            <p:nvPr/>
          </p:nvPicPr>
          <p:blipFill>
            <a:blip r:embed="rId3"/>
            <a:srcRect l="4912" t="0" r="4912" b="0"/>
            <a:stretch>
              <a:fillRect/>
            </a:stretch>
          </p:blipFill>
          <p:spPr>
            <a:xfrm flipH="false" flipV="false">
              <a:off x="0" y="0"/>
              <a:ext cx="8441085" cy="8491255"/>
            </a:xfrm>
            <a:prstGeom prst="rect">
              <a:avLst/>
            </a:prstGeom>
          </p:spPr>
        </p:pic>
      </p:grpSp>
      <p:sp>
        <p:nvSpPr>
          <p:cNvPr name="Freeform 8" id="8"/>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Libraries</a:t>
            </a:r>
            <a:r>
              <a:rPr lang="en-US" b="true" sz="6399" i="true">
                <a:solidFill>
                  <a:srgbClr val="0F4662"/>
                </a:solidFill>
                <a:latin typeface="Cormorant Garamond Bold Italics"/>
                <a:ea typeface="Cormorant Garamond Bold Italics"/>
                <a:cs typeface="Cormorant Garamond Bold Italics"/>
                <a:sym typeface="Cormorant Garamond Bold Italics"/>
              </a:rPr>
              <a:t> </a:t>
            </a:r>
          </a:p>
        </p:txBody>
      </p:sp>
      <p:sp>
        <p:nvSpPr>
          <p:cNvPr name="TextBox 10" id="10"/>
          <p:cNvSpPr txBox="true"/>
          <p:nvPr/>
        </p:nvSpPr>
        <p:spPr>
          <a:xfrm rot="0">
            <a:off x="1028700" y="3395609"/>
            <a:ext cx="6938067" cy="6407150"/>
          </a:xfrm>
          <a:prstGeom prst="rect">
            <a:avLst/>
          </a:prstGeom>
        </p:spPr>
        <p:txBody>
          <a:bodyPr anchor="t" rtlCol="false" tIns="0" lIns="0" bIns="0" rIns="0">
            <a:spAutoFit/>
          </a:bodyPr>
          <a:lstStyle/>
          <a:p>
            <a:pPr algn="l">
              <a:lnSpc>
                <a:spcPts val="3910"/>
              </a:lnSpc>
            </a:pPr>
            <a:r>
              <a:rPr lang="en-US" sz="2300">
                <a:solidFill>
                  <a:srgbClr val="0F4662"/>
                </a:solidFill>
                <a:latin typeface="Quicksand"/>
                <a:ea typeface="Quicksand"/>
                <a:cs typeface="Quicksand"/>
                <a:sym typeface="Quicksand"/>
              </a:rPr>
              <a:t>Frame Motion is a powerful animation library for React that simplifies the creation of smooth, fluid animations. It uses a declarative syntax to define animations, supports gestures like drag and hover, and offers features like keyframes, variants for managing multiple states, and layout animations for smooth transitions. With its ease of integration and extensive customization options, Frame Motion is ideal for enhancing user interfaces with dynamic, engaging motion effects.</a:t>
            </a:r>
          </a:p>
          <a:p>
            <a:pPr algn="l">
              <a:lnSpc>
                <a:spcPts val="3910"/>
              </a:lnSpc>
            </a:pPr>
          </a:p>
          <a:p>
            <a:pPr algn="l">
              <a:lnSpc>
                <a:spcPts val="3910"/>
              </a:lnSpc>
            </a:pPr>
          </a:p>
          <a:p>
            <a:pPr algn="l" marL="0" indent="0" lvl="0">
              <a:lnSpc>
                <a:spcPts val="3910"/>
              </a:lnSpc>
            </a:pPr>
          </a:p>
        </p:txBody>
      </p:sp>
      <p:sp>
        <p:nvSpPr>
          <p:cNvPr name="TextBox 11" id="11"/>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Frame Motion</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2615555" y="2221299"/>
            <a:ext cx="13747191" cy="6524667"/>
            <a:chOff x="0" y="0"/>
            <a:chExt cx="18329587" cy="8699555"/>
          </a:xfrm>
        </p:grpSpPr>
        <p:pic>
          <p:nvPicPr>
            <p:cNvPr name="Picture 4" id="4"/>
            <p:cNvPicPr>
              <a:picLocks noChangeAspect="true"/>
            </p:cNvPicPr>
            <p:nvPr/>
          </p:nvPicPr>
          <p:blipFill>
            <a:blip r:embed="rId3"/>
            <a:srcRect l="0" t="5539" r="0" b="5539"/>
            <a:stretch>
              <a:fillRect/>
            </a:stretch>
          </p:blipFill>
          <p:spPr>
            <a:xfrm flipH="false" flipV="false">
              <a:off x="0" y="0"/>
              <a:ext cx="18329587" cy="8699555"/>
            </a:xfrm>
            <a:prstGeom prst="rect">
              <a:avLst/>
            </a:prstGeom>
          </p:spPr>
        </p:pic>
      </p:grpSp>
      <p:sp>
        <p:nvSpPr>
          <p:cNvPr name="Freeform 5" id="5"/>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Libraries </a:t>
            </a:r>
          </a:p>
        </p:txBody>
      </p:sp>
      <p:sp>
        <p:nvSpPr>
          <p:cNvPr name="TextBox 7" id="7"/>
          <p:cNvSpPr txBox="true"/>
          <p:nvPr/>
        </p:nvSpPr>
        <p:spPr>
          <a:xfrm rot="0">
            <a:off x="6020116" y="1156285"/>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Three.js</a:t>
            </a:r>
          </a:p>
        </p:txBody>
      </p:sp>
      <p:sp>
        <p:nvSpPr>
          <p:cNvPr name="TextBox 8" id="8"/>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14093893" y="15849"/>
            <a:ext cx="4194107" cy="10271151"/>
            <a:chOff x="0" y="0"/>
            <a:chExt cx="1104621" cy="2705159"/>
          </a:xfrm>
        </p:grpSpPr>
        <p:sp>
          <p:nvSpPr>
            <p:cNvPr name="Freeform 4" id="4"/>
            <p:cNvSpPr/>
            <p:nvPr/>
          </p:nvSpPr>
          <p:spPr>
            <a:xfrm flipH="false" flipV="false" rot="0">
              <a:off x="0" y="0"/>
              <a:ext cx="1104621" cy="2705159"/>
            </a:xfrm>
            <a:custGeom>
              <a:avLst/>
              <a:gdLst/>
              <a:ahLst/>
              <a:cxnLst/>
              <a:rect r="r" b="b" t="t" l="l"/>
              <a:pathLst>
                <a:path h="2705159" w="1104621">
                  <a:moveTo>
                    <a:pt x="0" y="0"/>
                  </a:moveTo>
                  <a:lnTo>
                    <a:pt x="1104621" y="0"/>
                  </a:lnTo>
                  <a:lnTo>
                    <a:pt x="1104621" y="2705159"/>
                  </a:lnTo>
                  <a:lnTo>
                    <a:pt x="0" y="2705159"/>
                  </a:lnTo>
                  <a:close/>
                </a:path>
              </a:pathLst>
            </a:custGeom>
            <a:solidFill>
              <a:srgbClr val="7994A0"/>
            </a:solidFill>
          </p:spPr>
        </p:sp>
        <p:sp>
          <p:nvSpPr>
            <p:cNvPr name="TextBox 5" id="5"/>
            <p:cNvSpPr txBox="true"/>
            <p:nvPr/>
          </p:nvSpPr>
          <p:spPr>
            <a:xfrm>
              <a:off x="0" y="-47625"/>
              <a:ext cx="1104621" cy="2752784"/>
            </a:xfrm>
            <a:prstGeom prst="rect">
              <a:avLst/>
            </a:prstGeom>
          </p:spPr>
          <p:txBody>
            <a:bodyPr anchor="ctr" rtlCol="false" tIns="50800" lIns="50800" bIns="50800" rIns="50800"/>
            <a:lstStyle/>
            <a:p>
              <a:pPr algn="ctr">
                <a:lnSpc>
                  <a:spcPts val="3693"/>
                </a:lnSpc>
              </a:pPr>
            </a:p>
          </p:txBody>
        </p:sp>
      </p:grpSp>
      <p:grpSp>
        <p:nvGrpSpPr>
          <p:cNvPr name="Group 6" id="6"/>
          <p:cNvGrpSpPr/>
          <p:nvPr/>
        </p:nvGrpSpPr>
        <p:grpSpPr>
          <a:xfrm rot="0">
            <a:off x="10409306" y="3509909"/>
            <a:ext cx="7369175" cy="3762106"/>
            <a:chOff x="0" y="0"/>
            <a:chExt cx="9825567" cy="5016141"/>
          </a:xfrm>
        </p:grpSpPr>
        <p:pic>
          <p:nvPicPr>
            <p:cNvPr name="Picture 7" id="7"/>
            <p:cNvPicPr>
              <a:picLocks noChangeAspect="true"/>
            </p:cNvPicPr>
            <p:nvPr/>
          </p:nvPicPr>
          <p:blipFill>
            <a:blip r:embed="rId3"/>
            <a:srcRect l="489" t="0" r="489" b="0"/>
            <a:stretch>
              <a:fillRect/>
            </a:stretch>
          </p:blipFill>
          <p:spPr>
            <a:xfrm flipH="false" flipV="false">
              <a:off x="0" y="0"/>
              <a:ext cx="9825567" cy="5016141"/>
            </a:xfrm>
            <a:prstGeom prst="rect">
              <a:avLst/>
            </a:prstGeom>
          </p:spPr>
        </p:pic>
      </p:grpSp>
      <p:sp>
        <p:nvSpPr>
          <p:cNvPr name="Freeform 8" id="8"/>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Libraries</a:t>
            </a:r>
            <a:r>
              <a:rPr lang="en-US" b="true" sz="6399" i="true">
                <a:solidFill>
                  <a:srgbClr val="0F4662"/>
                </a:solidFill>
                <a:latin typeface="Cormorant Garamond Bold Italics"/>
                <a:ea typeface="Cormorant Garamond Bold Italics"/>
                <a:cs typeface="Cormorant Garamond Bold Italics"/>
                <a:sym typeface="Cormorant Garamond Bold Italics"/>
              </a:rPr>
              <a:t> </a:t>
            </a:r>
          </a:p>
        </p:txBody>
      </p:sp>
      <p:sp>
        <p:nvSpPr>
          <p:cNvPr name="TextBox 10" id="10"/>
          <p:cNvSpPr txBox="true"/>
          <p:nvPr/>
        </p:nvSpPr>
        <p:spPr>
          <a:xfrm rot="0">
            <a:off x="1028700" y="3405134"/>
            <a:ext cx="6938067" cy="4895850"/>
          </a:xfrm>
          <a:prstGeom prst="rect">
            <a:avLst/>
          </a:prstGeom>
        </p:spPr>
        <p:txBody>
          <a:bodyPr anchor="t" rtlCol="false" tIns="0" lIns="0" bIns="0" rIns="0">
            <a:spAutoFit/>
          </a:bodyPr>
          <a:lstStyle/>
          <a:p>
            <a:pPr algn="l" marL="0" indent="0" lvl="0">
              <a:lnSpc>
                <a:spcPts val="3570"/>
              </a:lnSpc>
            </a:pPr>
            <a:r>
              <a:rPr lang="en-US" sz="2100">
                <a:solidFill>
                  <a:srgbClr val="0F4662"/>
                </a:solidFill>
                <a:latin typeface="Quicksand"/>
                <a:ea typeface="Quicksand"/>
                <a:cs typeface="Quicksand"/>
                <a:sym typeface="Quicksand"/>
              </a:rPr>
              <a:t>Three.js is a powerful JavaScript library that simplifies the creation of 3D graphics in the browser. It provides an easy-to-use API for rendering complex 3D scenes, including support for various geometries, materials, lights, and cameras. Three.js also handles WebGL under the hood, making it accessible for developers without deep graphics programming knowledge. With features like animations, shadows, textures, and post-processing effects, Three.js is widely used for building interactive 3D experiences, from simple visualizations to advanced virtual reality applications.</a:t>
            </a:r>
          </a:p>
        </p:txBody>
      </p:sp>
      <p:sp>
        <p:nvSpPr>
          <p:cNvPr name="TextBox 11" id="11"/>
          <p:cNvSpPr txBox="true"/>
          <p:nvPr/>
        </p:nvSpPr>
        <p:spPr>
          <a:xfrm rot="0">
            <a:off x="1028700" y="2823184"/>
            <a:ext cx="6938067"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F4662"/>
                </a:solidFill>
                <a:latin typeface="Quicksand Bold"/>
                <a:ea typeface="Quicksand Bold"/>
                <a:cs typeface="Quicksand Bold"/>
                <a:sym typeface="Quicksand Bold"/>
              </a:rPr>
              <a:t>Three.js</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2966460" y="4151630"/>
            <a:ext cx="12355080" cy="1783714"/>
          </a:xfrm>
          <a:prstGeom prst="rect">
            <a:avLst/>
          </a:prstGeom>
        </p:spPr>
        <p:txBody>
          <a:bodyPr anchor="t" rtlCol="false" tIns="0" lIns="0" bIns="0" rIns="0">
            <a:spAutoFit/>
          </a:bodyPr>
          <a:lstStyle/>
          <a:p>
            <a:pPr algn="ctr" marL="0" indent="0" lvl="0">
              <a:lnSpc>
                <a:spcPts val="14560"/>
              </a:lnSpc>
              <a:spcBef>
                <a:spcPct val="0"/>
              </a:spcBef>
            </a:pPr>
            <a:r>
              <a:rPr lang="en-US" b="true" sz="10400" i="true">
                <a:solidFill>
                  <a:srgbClr val="0F4662"/>
                </a:solidFill>
                <a:latin typeface="Cormorant Garamond Bold Italics"/>
                <a:ea typeface="Cormorant Garamond Bold Italics"/>
                <a:cs typeface="Cormorant Garamond Bold Italics"/>
                <a:sym typeface="Cormorant Garamond Bold Italics"/>
              </a:rPr>
              <a:t>Problems with Frontend</a:t>
            </a:r>
          </a:p>
        </p:txBody>
      </p:sp>
      <p:sp>
        <p:nvSpPr>
          <p:cNvPr name="AutoShape 4" id="4"/>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7" id="7"/>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Problems with Frontend</a:t>
            </a:r>
          </a:p>
        </p:txBody>
      </p:sp>
      <p:sp>
        <p:nvSpPr>
          <p:cNvPr name="TextBox 5" id="5"/>
          <p:cNvSpPr txBox="true"/>
          <p:nvPr/>
        </p:nvSpPr>
        <p:spPr>
          <a:xfrm rot="0">
            <a:off x="1028700" y="3386084"/>
            <a:ext cx="11843442" cy="5299075"/>
          </a:xfrm>
          <a:prstGeom prst="rect">
            <a:avLst/>
          </a:prstGeom>
        </p:spPr>
        <p:txBody>
          <a:bodyPr anchor="t" rtlCol="false" tIns="0" lIns="0" bIns="0" rIns="0">
            <a:spAutoFit/>
          </a:bodyPr>
          <a:lstStyle/>
          <a:p>
            <a:pPr algn="l" marL="539749" indent="-269875" lvl="1">
              <a:lnSpc>
                <a:spcPts val="4249"/>
              </a:lnSpc>
              <a:buFont typeface="Arial"/>
              <a:buChar char="•"/>
            </a:pPr>
            <a:r>
              <a:rPr lang="en-US" sz="2499">
                <a:solidFill>
                  <a:srgbClr val="0F4662"/>
                </a:solidFill>
                <a:latin typeface="Quicksand"/>
                <a:ea typeface="Quicksand"/>
                <a:cs typeface="Quicksand"/>
                <a:sym typeface="Quicksand"/>
              </a:rPr>
              <a:t>Heavy Rendering Operations: p5.js is ideal for quick sketches and creative coding, but its performance can degrade with complex scenes involving many objects, animations, or intricate visual effects, leading to frame rate drops or lag.</a:t>
            </a:r>
          </a:p>
          <a:p>
            <a:pPr algn="l" marL="539749" indent="-269875" lvl="1">
              <a:lnSpc>
                <a:spcPts val="4249"/>
              </a:lnSpc>
              <a:buFont typeface="Arial"/>
              <a:buChar char="•"/>
            </a:pPr>
            <a:r>
              <a:rPr lang="en-US" sz="2499">
                <a:solidFill>
                  <a:srgbClr val="0F4662"/>
                </a:solidFill>
                <a:latin typeface="Quicksand"/>
                <a:ea typeface="Quicksand"/>
                <a:cs typeface="Quicksand"/>
                <a:sym typeface="Quicksand"/>
              </a:rPr>
              <a:t>2D Rendering Issues: Even with the WebGL renderer, p5.js may not be fully optimized for highly complex scenes typical in 3D applications.</a:t>
            </a:r>
          </a:p>
          <a:p>
            <a:pPr algn="l" marL="539749" indent="-269875" lvl="1">
              <a:lnSpc>
                <a:spcPts val="4249"/>
              </a:lnSpc>
              <a:buFont typeface="Arial"/>
              <a:buChar char="•"/>
            </a:pPr>
            <a:r>
              <a:rPr lang="en-US" sz="2499">
                <a:solidFill>
                  <a:srgbClr val="0F4662"/>
                </a:solidFill>
                <a:latin typeface="Quicksand"/>
                <a:ea typeface="Quicksand"/>
                <a:cs typeface="Quicksand"/>
                <a:sym typeface="Quicksand"/>
              </a:rPr>
              <a:t>Memory Management: p5.js lacks built-in memory optimizations for managing large, dynamically created objects or resources, which can result in performance bottlenecks during large-scale visuals or animations.</a:t>
            </a:r>
          </a:p>
          <a:p>
            <a:pPr algn="l" marL="0" indent="0" lvl="0">
              <a:lnSpc>
                <a:spcPts val="4249"/>
              </a:lnSpc>
            </a:pPr>
          </a:p>
        </p:txBody>
      </p:sp>
      <p:sp>
        <p:nvSpPr>
          <p:cNvPr name="TextBox 6" id="6"/>
          <p:cNvSpPr txBox="true"/>
          <p:nvPr/>
        </p:nvSpPr>
        <p:spPr>
          <a:xfrm rot="0">
            <a:off x="1028700" y="2823184"/>
            <a:ext cx="6938067" cy="547370"/>
          </a:xfrm>
          <a:prstGeom prst="rect">
            <a:avLst/>
          </a:prstGeom>
        </p:spPr>
        <p:txBody>
          <a:bodyPr anchor="t" rtlCol="false" tIns="0" lIns="0" bIns="0" rIns="0">
            <a:spAutoFit/>
          </a:bodyPr>
          <a:lstStyle/>
          <a:p>
            <a:pPr algn="l" marL="0" indent="0" lvl="0">
              <a:lnSpc>
                <a:spcPts val="4479"/>
              </a:lnSpc>
              <a:spcBef>
                <a:spcPct val="0"/>
              </a:spcBef>
            </a:pPr>
            <a:r>
              <a:rPr lang="en-US" b="true" sz="3199">
                <a:solidFill>
                  <a:srgbClr val="0F4662"/>
                </a:solidFill>
                <a:latin typeface="Quicksand Bold"/>
                <a:ea typeface="Quicksand Bold"/>
                <a:cs typeface="Quicksand Bold"/>
                <a:sym typeface="Quicksand Bold"/>
              </a:rPr>
              <a:t>Challenge with P5 JS</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Problems with Frontend</a:t>
            </a:r>
          </a:p>
        </p:txBody>
      </p:sp>
      <p:sp>
        <p:nvSpPr>
          <p:cNvPr name="TextBox 5" id="5"/>
          <p:cNvSpPr txBox="true"/>
          <p:nvPr/>
        </p:nvSpPr>
        <p:spPr>
          <a:xfrm rot="0">
            <a:off x="1261717" y="3275304"/>
            <a:ext cx="16508959" cy="5838410"/>
          </a:xfrm>
          <a:prstGeom prst="rect">
            <a:avLst/>
          </a:prstGeom>
        </p:spPr>
        <p:txBody>
          <a:bodyPr anchor="t" rtlCol="false" tIns="0" lIns="0" bIns="0" rIns="0">
            <a:spAutoFit/>
          </a:bodyPr>
          <a:lstStyle/>
          <a:p>
            <a:pPr algn="l">
              <a:lnSpc>
                <a:spcPts val="3326"/>
              </a:lnSpc>
            </a:pPr>
          </a:p>
          <a:p>
            <a:pPr algn="l" marL="422415" indent="-211208" lvl="1">
              <a:lnSpc>
                <a:spcPts val="3326"/>
              </a:lnSpc>
              <a:buFont typeface="Arial"/>
              <a:buChar char="•"/>
            </a:pPr>
            <a:r>
              <a:rPr lang="en-US" b="true" sz="1956">
                <a:solidFill>
                  <a:srgbClr val="0F4662"/>
                </a:solidFill>
                <a:latin typeface="Quicksand Bold"/>
                <a:ea typeface="Quicksand Bold"/>
                <a:cs typeface="Quicksand Bold"/>
                <a:sym typeface="Quicksand Bold"/>
              </a:rPr>
              <a:t>Hardware Acceleration:</a:t>
            </a:r>
            <a:r>
              <a:rPr lang="en-US" sz="1956">
                <a:solidFill>
                  <a:srgbClr val="0F4662"/>
                </a:solidFill>
                <a:latin typeface="Quicksand"/>
                <a:ea typeface="Quicksand"/>
                <a:cs typeface="Quicksand"/>
                <a:sym typeface="Quicksand"/>
              </a:rPr>
              <a:t> Utilizes WebGL for GPU-powered rendering, enhancing performance over p5.js, which may not fully leverage the GPU for 3D tasks.</a:t>
            </a:r>
          </a:p>
          <a:p>
            <a:pPr algn="l" marL="422415" indent="-211208" lvl="1">
              <a:lnSpc>
                <a:spcPts val="3326"/>
              </a:lnSpc>
              <a:buFont typeface="Arial"/>
              <a:buChar char="•"/>
            </a:pPr>
            <a:r>
              <a:rPr lang="en-US" b="true" sz="1956">
                <a:solidFill>
                  <a:srgbClr val="0F4662"/>
                </a:solidFill>
                <a:latin typeface="Quicksand Bold"/>
                <a:ea typeface="Quicksand Bold"/>
                <a:cs typeface="Quicksand Bold"/>
                <a:sym typeface="Quicksand Bold"/>
              </a:rPr>
              <a:t>Optimized for 3D Graphics:</a:t>
            </a:r>
            <a:r>
              <a:rPr lang="en-US" sz="1956">
                <a:solidFill>
                  <a:srgbClr val="0F4662"/>
                </a:solidFill>
                <a:latin typeface="Quicksand"/>
                <a:ea typeface="Quicksand"/>
                <a:cs typeface="Quicksand"/>
                <a:sym typeface="Quicksand"/>
              </a:rPr>
              <a:t> Provides better control and optimizations for 3D objects, cameras, lighting, shaders, and materials, making it more efficient for complex 3D scenes.</a:t>
            </a:r>
          </a:p>
          <a:p>
            <a:pPr algn="l" marL="422415" indent="-211208" lvl="1">
              <a:lnSpc>
                <a:spcPts val="3326"/>
              </a:lnSpc>
              <a:buFont typeface="Arial"/>
              <a:buChar char="•"/>
            </a:pPr>
            <a:r>
              <a:rPr lang="en-US" b="true" sz="1956">
                <a:solidFill>
                  <a:srgbClr val="0F4662"/>
                </a:solidFill>
                <a:latin typeface="Quicksand Bold"/>
                <a:ea typeface="Quicksand Bold"/>
                <a:cs typeface="Quicksand Bold"/>
                <a:sym typeface="Quicksand Bold"/>
              </a:rPr>
              <a:t>Efficient Scene Graph:</a:t>
            </a:r>
            <a:r>
              <a:rPr lang="en-US" sz="1956">
                <a:solidFill>
                  <a:srgbClr val="0F4662"/>
                </a:solidFill>
                <a:latin typeface="Quicksand"/>
                <a:ea typeface="Quicksand"/>
                <a:cs typeface="Quicksand"/>
                <a:sym typeface="Quicksand"/>
              </a:rPr>
              <a:t> Manages scenes through a scene graph, optimizing transformations, culling, and updates, improving performance in dynamic environments.</a:t>
            </a:r>
          </a:p>
          <a:p>
            <a:pPr algn="l" marL="422415" indent="-211208" lvl="1">
              <a:lnSpc>
                <a:spcPts val="3326"/>
              </a:lnSpc>
              <a:buFont typeface="Arial"/>
              <a:buChar char="•"/>
            </a:pPr>
            <a:r>
              <a:rPr lang="en-US" b="true" sz="1956">
                <a:solidFill>
                  <a:srgbClr val="0F4662"/>
                </a:solidFill>
                <a:latin typeface="Quicksand Bold"/>
                <a:ea typeface="Quicksand Bold"/>
                <a:cs typeface="Quicksand Bold"/>
                <a:sym typeface="Quicksand Bold"/>
              </a:rPr>
              <a:t>Advanced Optimizations:</a:t>
            </a:r>
            <a:r>
              <a:rPr lang="en-US" sz="1956">
                <a:solidFill>
                  <a:srgbClr val="0F4662"/>
                </a:solidFill>
                <a:latin typeface="Quicksand"/>
                <a:ea typeface="Quicksand"/>
                <a:cs typeface="Quicksand"/>
                <a:sym typeface="Quicksand"/>
              </a:rPr>
              <a:t> Features like level of detail (LOD), instancing, and efficient texture management help maintain high frame rates in complex scenes.</a:t>
            </a:r>
          </a:p>
          <a:p>
            <a:pPr algn="l" marL="422415" indent="-211208" lvl="1">
              <a:lnSpc>
                <a:spcPts val="3326"/>
              </a:lnSpc>
              <a:buFont typeface="Arial"/>
              <a:buChar char="•"/>
            </a:pPr>
            <a:r>
              <a:rPr lang="en-US" b="true" sz="1956">
                <a:solidFill>
                  <a:srgbClr val="0F4662"/>
                </a:solidFill>
                <a:latin typeface="Quicksand Bold"/>
                <a:ea typeface="Quicksand Bold"/>
                <a:cs typeface="Quicksand Bold"/>
                <a:sym typeface="Quicksand Bold"/>
              </a:rPr>
              <a:t>WebGL Context Control:</a:t>
            </a:r>
            <a:r>
              <a:rPr lang="en-US" sz="1956">
                <a:solidFill>
                  <a:srgbClr val="0F4662"/>
                </a:solidFill>
                <a:latin typeface="Quicksand"/>
                <a:ea typeface="Quicksand"/>
                <a:cs typeface="Quicksand"/>
                <a:sym typeface="Quicksand"/>
              </a:rPr>
              <a:t> Offers lower-level control for fine-tuning and optimizations, such as geometry batching and custom shaders, enhancing rendering efficiency.</a:t>
            </a:r>
          </a:p>
          <a:p>
            <a:pPr algn="l" marL="422415" indent="-211208" lvl="1">
              <a:lnSpc>
                <a:spcPts val="3326"/>
              </a:lnSpc>
              <a:buFont typeface="Arial"/>
              <a:buChar char="•"/>
            </a:pPr>
            <a:r>
              <a:rPr lang="en-US" b="true" sz="1956">
                <a:solidFill>
                  <a:srgbClr val="0F4662"/>
                </a:solidFill>
                <a:latin typeface="Quicksand Bold"/>
                <a:ea typeface="Quicksand Bold"/>
                <a:cs typeface="Quicksand Bold"/>
                <a:sym typeface="Quicksand Bold"/>
              </a:rPr>
              <a:t>Physics and Interactivity:</a:t>
            </a:r>
            <a:r>
              <a:rPr lang="en-US" sz="1956">
                <a:solidFill>
                  <a:srgbClr val="0F4662"/>
                </a:solidFill>
                <a:latin typeface="Quicksand"/>
                <a:ea typeface="Quicksand"/>
                <a:cs typeface="Quicksand"/>
                <a:sym typeface="Quicksand"/>
              </a:rPr>
              <a:t> Integrates well with physics libraries like Cannon.js or Ammo.js for high-performance simulations, unlike p5.js, which may lag with similar tasks.</a:t>
            </a:r>
          </a:p>
          <a:p>
            <a:pPr algn="l" marL="0" indent="0" lvl="0">
              <a:lnSpc>
                <a:spcPts val="3326"/>
              </a:lnSpc>
            </a:pPr>
          </a:p>
        </p:txBody>
      </p:sp>
      <p:sp>
        <p:nvSpPr>
          <p:cNvPr name="TextBox 6" id="6"/>
          <p:cNvSpPr txBox="true"/>
          <p:nvPr/>
        </p:nvSpPr>
        <p:spPr>
          <a:xfrm rot="0">
            <a:off x="1028700" y="2823184"/>
            <a:ext cx="10224192" cy="547370"/>
          </a:xfrm>
          <a:prstGeom prst="rect">
            <a:avLst/>
          </a:prstGeom>
        </p:spPr>
        <p:txBody>
          <a:bodyPr anchor="t" rtlCol="false" tIns="0" lIns="0" bIns="0" rIns="0">
            <a:spAutoFit/>
          </a:bodyPr>
          <a:lstStyle/>
          <a:p>
            <a:pPr algn="l" marL="0" indent="0" lvl="0">
              <a:lnSpc>
                <a:spcPts val="4479"/>
              </a:lnSpc>
              <a:spcBef>
                <a:spcPct val="0"/>
              </a:spcBef>
            </a:pPr>
            <a:r>
              <a:rPr lang="en-US" b="true" sz="3199">
                <a:solidFill>
                  <a:srgbClr val="0F4662"/>
                </a:solidFill>
                <a:latin typeface="Quicksand Bold"/>
                <a:ea typeface="Quicksand Bold"/>
                <a:cs typeface="Quicksand Bold"/>
                <a:sym typeface="Quicksand Bold"/>
              </a:rPr>
              <a:t>Why Three.js Outperforms p5.js for Heavy Scenes:</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25217" y="3511515"/>
            <a:ext cx="13048209" cy="4895850"/>
          </a:xfrm>
          <a:prstGeom prst="rect">
            <a:avLst/>
          </a:prstGeom>
        </p:spPr>
        <p:txBody>
          <a:bodyPr anchor="t" rtlCol="false" tIns="0" lIns="0" bIns="0" rIns="0">
            <a:spAutoFit/>
          </a:bodyPr>
          <a:lstStyle/>
          <a:p>
            <a:pPr algn="l">
              <a:lnSpc>
                <a:spcPts val="3569"/>
              </a:lnSpc>
            </a:pPr>
          </a:p>
          <a:p>
            <a:pPr algn="l">
              <a:lnSpc>
                <a:spcPts val="3569"/>
              </a:lnSpc>
            </a:pPr>
            <a:r>
              <a:rPr lang="en-US" sz="2100" b="true">
                <a:solidFill>
                  <a:srgbClr val="0F4662"/>
                </a:solidFill>
                <a:latin typeface="Quicksand Bold"/>
                <a:ea typeface="Quicksand Bold"/>
                <a:cs typeface="Quicksand Bold"/>
                <a:sym typeface="Quicksand Bold"/>
              </a:rPr>
              <a:t>ApexCharts:</a:t>
            </a:r>
          </a:p>
          <a:p>
            <a:pPr algn="l" marL="453390" indent="-226695" lvl="1">
              <a:lnSpc>
                <a:spcPts val="3569"/>
              </a:lnSpc>
              <a:buFont typeface="Arial"/>
              <a:buChar char="•"/>
            </a:pPr>
            <a:r>
              <a:rPr lang="en-US" sz="2100">
                <a:solidFill>
                  <a:srgbClr val="0F4662"/>
                </a:solidFill>
                <a:latin typeface="Quicksand"/>
                <a:ea typeface="Quicksand"/>
                <a:cs typeface="Quicksand"/>
                <a:sym typeface="Quicksand"/>
              </a:rPr>
              <a:t>Com</a:t>
            </a:r>
            <a:r>
              <a:rPr lang="en-US" sz="2100">
                <a:solidFill>
                  <a:srgbClr val="0F4662"/>
                </a:solidFill>
                <a:latin typeface="Quicksand"/>
                <a:ea typeface="Quicksand"/>
                <a:cs typeface="Quicksand"/>
                <a:sym typeface="Quicksand"/>
              </a:rPr>
              <a:t>plex Configurations: Numerous customization options can be challenging to configure, especially for dynamic and complex charts.</a:t>
            </a:r>
          </a:p>
          <a:p>
            <a:pPr algn="l" marL="453390" indent="-226695" lvl="1">
              <a:lnSpc>
                <a:spcPts val="3569"/>
              </a:lnSpc>
              <a:buFont typeface="Arial"/>
              <a:buChar char="•"/>
            </a:pPr>
            <a:r>
              <a:rPr lang="en-US" sz="2100">
                <a:solidFill>
                  <a:srgbClr val="0F4662"/>
                </a:solidFill>
                <a:latin typeface="Quicksand"/>
                <a:ea typeface="Quicksand"/>
                <a:cs typeface="Quicksand"/>
                <a:sym typeface="Quicksand"/>
              </a:rPr>
              <a:t>P</a:t>
            </a:r>
            <a:r>
              <a:rPr lang="en-US" sz="2100">
                <a:solidFill>
                  <a:srgbClr val="0F4662"/>
                </a:solidFill>
                <a:latin typeface="Quicksand"/>
                <a:ea typeface="Quicksand"/>
                <a:cs typeface="Quicksand"/>
                <a:sym typeface="Quicksand"/>
              </a:rPr>
              <a:t>erformance with Large Data Sets: Large datasets may cause performance issues, requiring optimization techniques like lazy loading or chart throttling.</a:t>
            </a:r>
          </a:p>
          <a:p>
            <a:pPr algn="l" marL="453390" indent="-226695" lvl="1">
              <a:lnSpc>
                <a:spcPts val="3569"/>
              </a:lnSpc>
              <a:buFont typeface="Arial"/>
              <a:buChar char="•"/>
            </a:pPr>
            <a:r>
              <a:rPr lang="en-US" sz="2100">
                <a:solidFill>
                  <a:srgbClr val="0F4662"/>
                </a:solidFill>
                <a:latin typeface="Quicksand"/>
                <a:ea typeface="Quicksand"/>
                <a:cs typeface="Quicksand"/>
                <a:sym typeface="Quicksand"/>
              </a:rPr>
              <a:t>Integration with Other Libraries: Integrating with React Router or state management libraries can be tricky, particularly when updating charts with dynamic data.</a:t>
            </a:r>
          </a:p>
          <a:p>
            <a:pPr algn="l" marL="453390" indent="-226695" lvl="1">
              <a:lnSpc>
                <a:spcPts val="3569"/>
              </a:lnSpc>
              <a:buFont typeface="Arial"/>
              <a:buChar char="•"/>
            </a:pPr>
            <a:r>
              <a:rPr lang="en-US" sz="2100">
                <a:solidFill>
                  <a:srgbClr val="0F4662"/>
                </a:solidFill>
                <a:latin typeface="Quicksand"/>
                <a:ea typeface="Quicksand"/>
                <a:cs typeface="Quicksand"/>
                <a:sym typeface="Quicksand"/>
              </a:rPr>
              <a:t>Responsiveness: Additional configuration may be needed to ensure charts are responsive across various screen sizes.</a:t>
            </a:r>
          </a:p>
          <a:p>
            <a:pPr algn="l" marL="0" indent="0" lvl="0">
              <a:lnSpc>
                <a:spcPts val="3569"/>
              </a:lnSpc>
            </a:pPr>
          </a:p>
        </p:txBody>
      </p:sp>
      <p:sp>
        <p:nvSpPr>
          <p:cNvPr name="TextBox 5" id="5"/>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Problems with Frontend</a:t>
            </a:r>
          </a:p>
        </p:txBody>
      </p:sp>
      <p:sp>
        <p:nvSpPr>
          <p:cNvPr name="TextBox 6" id="6"/>
          <p:cNvSpPr txBox="true"/>
          <p:nvPr/>
        </p:nvSpPr>
        <p:spPr>
          <a:xfrm rot="0">
            <a:off x="1028700" y="2832709"/>
            <a:ext cx="10224192" cy="1028700"/>
          </a:xfrm>
          <a:prstGeom prst="rect">
            <a:avLst/>
          </a:prstGeom>
        </p:spPr>
        <p:txBody>
          <a:bodyPr anchor="t" rtlCol="false" tIns="0" lIns="0" bIns="0" rIns="0">
            <a:spAutoFit/>
          </a:bodyPr>
          <a:lstStyle/>
          <a:p>
            <a:pPr algn="l" marL="0" indent="0" lvl="0">
              <a:lnSpc>
                <a:spcPts val="4199"/>
              </a:lnSpc>
              <a:spcBef>
                <a:spcPct val="0"/>
              </a:spcBef>
            </a:pPr>
            <a:r>
              <a:rPr lang="en-US" b="true" sz="2999">
                <a:solidFill>
                  <a:srgbClr val="0F4662"/>
                </a:solidFill>
                <a:latin typeface="Quicksand Bold"/>
                <a:ea typeface="Quicksand Bold"/>
                <a:cs typeface="Quicksand Bold"/>
                <a:sym typeface="Quicksand Bold"/>
              </a:rPr>
              <a:t>Challenges of Using ApexCharts and Framer Motion with React JS</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Problems with Frontend</a:t>
            </a:r>
          </a:p>
        </p:txBody>
      </p:sp>
      <p:sp>
        <p:nvSpPr>
          <p:cNvPr name="TextBox 5" id="5"/>
          <p:cNvSpPr txBox="true"/>
          <p:nvPr/>
        </p:nvSpPr>
        <p:spPr>
          <a:xfrm rot="0">
            <a:off x="1325217" y="3940140"/>
            <a:ext cx="13048209" cy="4448175"/>
          </a:xfrm>
          <a:prstGeom prst="rect">
            <a:avLst/>
          </a:prstGeom>
        </p:spPr>
        <p:txBody>
          <a:bodyPr anchor="t" rtlCol="false" tIns="0" lIns="0" bIns="0" rIns="0">
            <a:spAutoFit/>
          </a:bodyPr>
          <a:lstStyle/>
          <a:p>
            <a:pPr algn="l">
              <a:lnSpc>
                <a:spcPts val="3569"/>
              </a:lnSpc>
            </a:pPr>
            <a:r>
              <a:rPr lang="en-US" sz="2100" b="true">
                <a:solidFill>
                  <a:srgbClr val="0F4662"/>
                </a:solidFill>
                <a:latin typeface="Quicksand Bold"/>
                <a:ea typeface="Quicksand Bold"/>
                <a:cs typeface="Quicksand Bold"/>
                <a:sym typeface="Quicksand Bold"/>
              </a:rPr>
              <a:t>Fr</a:t>
            </a:r>
            <a:r>
              <a:rPr lang="en-US" sz="2100" b="true">
                <a:solidFill>
                  <a:srgbClr val="0F4662"/>
                </a:solidFill>
                <a:latin typeface="Quicksand Bold"/>
                <a:ea typeface="Quicksand Bold"/>
                <a:cs typeface="Quicksand Bold"/>
                <a:sym typeface="Quicksand Bold"/>
              </a:rPr>
              <a:t>a</a:t>
            </a:r>
            <a:r>
              <a:rPr lang="en-US" sz="2100" b="true">
                <a:solidFill>
                  <a:srgbClr val="0F4662"/>
                </a:solidFill>
                <a:latin typeface="Quicksand Bold"/>
                <a:ea typeface="Quicksand Bold"/>
                <a:cs typeface="Quicksand Bold"/>
                <a:sym typeface="Quicksand Bold"/>
              </a:rPr>
              <a:t>m</a:t>
            </a:r>
            <a:r>
              <a:rPr lang="en-US" sz="2100" b="true">
                <a:solidFill>
                  <a:srgbClr val="0F4662"/>
                </a:solidFill>
                <a:latin typeface="Quicksand Bold"/>
                <a:ea typeface="Quicksand Bold"/>
                <a:cs typeface="Quicksand Bold"/>
                <a:sym typeface="Quicksand Bold"/>
              </a:rPr>
              <a:t>er Motion:</a:t>
            </a:r>
          </a:p>
          <a:p>
            <a:pPr algn="l" marL="453390" indent="-226695" lvl="1">
              <a:lnSpc>
                <a:spcPts val="3569"/>
              </a:lnSpc>
              <a:buFont typeface="Arial"/>
              <a:buChar char="•"/>
            </a:pPr>
            <a:r>
              <a:rPr lang="en-US" sz="2100">
                <a:solidFill>
                  <a:srgbClr val="0F4662"/>
                </a:solidFill>
                <a:latin typeface="Quicksand"/>
                <a:ea typeface="Quicksand"/>
                <a:cs typeface="Quicksand"/>
                <a:sym typeface="Quicksand"/>
              </a:rPr>
              <a:t>Performance Issues: Overuse of animations can degrade performance in large or complex React applications, causing slower render times and UI lags.</a:t>
            </a:r>
          </a:p>
          <a:p>
            <a:pPr algn="l" marL="453390" indent="-226695" lvl="1">
              <a:lnSpc>
                <a:spcPts val="3569"/>
              </a:lnSpc>
              <a:buFont typeface="Arial"/>
              <a:buChar char="•"/>
            </a:pPr>
            <a:r>
              <a:rPr lang="en-US" sz="2100">
                <a:solidFill>
                  <a:srgbClr val="0F4662"/>
                </a:solidFill>
                <a:latin typeface="Quicksand"/>
                <a:ea typeface="Quicksand"/>
                <a:cs typeface="Quicksand"/>
                <a:sym typeface="Quicksand"/>
              </a:rPr>
              <a:t>L</a:t>
            </a:r>
            <a:r>
              <a:rPr lang="en-US" sz="2100">
                <a:solidFill>
                  <a:srgbClr val="0F4662"/>
                </a:solidFill>
                <a:latin typeface="Quicksand"/>
                <a:ea typeface="Quicksand"/>
                <a:cs typeface="Quicksand"/>
                <a:sym typeface="Quicksand"/>
              </a:rPr>
              <a:t>earning Curve: Understanding the API and handling advanced animations like drag-and-drop or scroll-based animations can be challenging.</a:t>
            </a:r>
          </a:p>
          <a:p>
            <a:pPr algn="l" marL="453390" indent="-226695" lvl="1">
              <a:lnSpc>
                <a:spcPts val="3569"/>
              </a:lnSpc>
              <a:buFont typeface="Arial"/>
              <a:buChar char="•"/>
            </a:pPr>
            <a:r>
              <a:rPr lang="en-US" sz="2100">
                <a:solidFill>
                  <a:srgbClr val="0F4662"/>
                </a:solidFill>
                <a:latin typeface="Quicksand"/>
                <a:ea typeface="Quicksand"/>
                <a:cs typeface="Quicksand"/>
                <a:sym typeface="Quicksand"/>
              </a:rPr>
              <a:t>Debugging Animations: Troubleshooting unexpected animation behavior can be difficult, especially when dealing with CSS or React component states.</a:t>
            </a:r>
          </a:p>
          <a:p>
            <a:pPr algn="l" marL="453390" indent="-226695" lvl="1">
              <a:lnSpc>
                <a:spcPts val="3569"/>
              </a:lnSpc>
              <a:buFont typeface="Arial"/>
              <a:buChar char="•"/>
            </a:pPr>
            <a:r>
              <a:rPr lang="en-US" sz="2100">
                <a:solidFill>
                  <a:srgbClr val="0F4662"/>
                </a:solidFill>
                <a:latin typeface="Quicksand"/>
                <a:ea typeface="Quicksand"/>
                <a:cs typeface="Quicksand"/>
                <a:sym typeface="Quicksand"/>
              </a:rPr>
              <a:t>Browser Compatibility: Ensuring smooth animations across all browsers, including older versions, can be a challenge due to varying support for CSS features.</a:t>
            </a:r>
          </a:p>
          <a:p>
            <a:pPr algn="l" marL="0" indent="0" lvl="0">
              <a:lnSpc>
                <a:spcPts val="3569"/>
              </a:lnSpc>
            </a:pPr>
          </a:p>
        </p:txBody>
      </p:sp>
      <p:sp>
        <p:nvSpPr>
          <p:cNvPr name="TextBox 6" id="6"/>
          <p:cNvSpPr txBox="true"/>
          <p:nvPr/>
        </p:nvSpPr>
        <p:spPr>
          <a:xfrm rot="0">
            <a:off x="1028700" y="2832709"/>
            <a:ext cx="10224192" cy="1028700"/>
          </a:xfrm>
          <a:prstGeom prst="rect">
            <a:avLst/>
          </a:prstGeom>
        </p:spPr>
        <p:txBody>
          <a:bodyPr anchor="t" rtlCol="false" tIns="0" lIns="0" bIns="0" rIns="0">
            <a:spAutoFit/>
          </a:bodyPr>
          <a:lstStyle/>
          <a:p>
            <a:pPr algn="l" marL="0" indent="0" lvl="0">
              <a:lnSpc>
                <a:spcPts val="4199"/>
              </a:lnSpc>
              <a:spcBef>
                <a:spcPct val="0"/>
              </a:spcBef>
            </a:pPr>
            <a:r>
              <a:rPr lang="en-US" b="true" sz="2999">
                <a:solidFill>
                  <a:srgbClr val="0F4662"/>
                </a:solidFill>
                <a:latin typeface="Quicksand Bold"/>
                <a:ea typeface="Quicksand Bold"/>
                <a:cs typeface="Quicksand Bold"/>
                <a:sym typeface="Quicksand Bold"/>
              </a:rPr>
              <a:t>Challenges of Using ApexCharts and Framer Motion with React JS</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grpSp>
        <p:nvGrpSpPr>
          <p:cNvPr name="Group 3" id="3"/>
          <p:cNvGrpSpPr/>
          <p:nvPr/>
        </p:nvGrpSpPr>
        <p:grpSpPr>
          <a:xfrm rot="0">
            <a:off x="0" y="-22246"/>
            <a:ext cx="18288000" cy="4099486"/>
            <a:chOff x="0" y="0"/>
            <a:chExt cx="4816593" cy="1079700"/>
          </a:xfrm>
        </p:grpSpPr>
        <p:sp>
          <p:nvSpPr>
            <p:cNvPr name="Freeform 4" id="4"/>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5" id="5"/>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grpSp>
        <p:nvGrpSpPr>
          <p:cNvPr name="Group 6" id="6"/>
          <p:cNvGrpSpPr/>
          <p:nvPr/>
        </p:nvGrpSpPr>
        <p:grpSpPr>
          <a:xfrm rot="0">
            <a:off x="10648588" y="5402197"/>
            <a:ext cx="3152142" cy="31521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8" id="8"/>
          <p:cNvGrpSpPr/>
          <p:nvPr/>
        </p:nvGrpSpPr>
        <p:grpSpPr>
          <a:xfrm rot="0">
            <a:off x="10648588" y="661594"/>
            <a:ext cx="3152142" cy="315214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589" t="0" r="-1589" b="0"/>
              </a:stretch>
            </a:blipFill>
          </p:spPr>
        </p:sp>
      </p:grpSp>
      <p:grpSp>
        <p:nvGrpSpPr>
          <p:cNvPr name="Group 10" id="10"/>
          <p:cNvGrpSpPr/>
          <p:nvPr/>
        </p:nvGrpSpPr>
        <p:grpSpPr>
          <a:xfrm rot="0">
            <a:off x="14849341" y="5310773"/>
            <a:ext cx="3152142" cy="315214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6994" t="0" r="-6994" b="0"/>
              </a:stretch>
            </a:blipFill>
          </p:spPr>
        </p:sp>
      </p:grpSp>
      <p:grpSp>
        <p:nvGrpSpPr>
          <p:cNvPr name="Group 12" id="12"/>
          <p:cNvGrpSpPr/>
          <p:nvPr/>
        </p:nvGrpSpPr>
        <p:grpSpPr>
          <a:xfrm rot="0">
            <a:off x="14691751" y="661594"/>
            <a:ext cx="3152142" cy="315214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5848" r="-28475" b="-65452"/>
              </a:stretch>
            </a:blipFill>
          </p:spPr>
        </p:sp>
      </p:grpSp>
      <p:grpSp>
        <p:nvGrpSpPr>
          <p:cNvPr name="Group 14" id="14"/>
          <p:cNvGrpSpPr/>
          <p:nvPr/>
        </p:nvGrpSpPr>
        <p:grpSpPr>
          <a:xfrm rot="0">
            <a:off x="6250504" y="731810"/>
            <a:ext cx="3152142" cy="315214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grpSp>
        <p:nvGrpSpPr>
          <p:cNvPr name="Group 16" id="16"/>
          <p:cNvGrpSpPr/>
          <p:nvPr/>
        </p:nvGrpSpPr>
        <p:grpSpPr>
          <a:xfrm rot="0">
            <a:off x="6341379" y="5279234"/>
            <a:ext cx="3152142" cy="315214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10851" r="0" b="-10851"/>
              </a:stretch>
            </a:blipFill>
          </p:spPr>
        </p:sp>
      </p:grpSp>
      <p:grpSp>
        <p:nvGrpSpPr>
          <p:cNvPr name="Group 18" id="18"/>
          <p:cNvGrpSpPr/>
          <p:nvPr/>
        </p:nvGrpSpPr>
        <p:grpSpPr>
          <a:xfrm rot="0">
            <a:off x="6383485" y="5236943"/>
            <a:ext cx="3152142" cy="315214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711" t="0" r="-711" b="0"/>
              </a:stretch>
            </a:blipFill>
          </p:spPr>
        </p:sp>
      </p:grpSp>
      <p:sp>
        <p:nvSpPr>
          <p:cNvPr name="TextBox 20" id="20"/>
          <p:cNvSpPr txBox="true"/>
          <p:nvPr/>
        </p:nvSpPr>
        <p:spPr>
          <a:xfrm rot="0">
            <a:off x="70796" y="2788394"/>
            <a:ext cx="6357169" cy="1319041"/>
          </a:xfrm>
          <a:prstGeom prst="rect">
            <a:avLst/>
          </a:prstGeom>
        </p:spPr>
        <p:txBody>
          <a:bodyPr anchor="t" rtlCol="false" tIns="0" lIns="0" bIns="0" rIns="0">
            <a:spAutoFit/>
          </a:bodyPr>
          <a:lstStyle/>
          <a:p>
            <a:pPr algn="l" marL="0" indent="0" lvl="0">
              <a:lnSpc>
                <a:spcPts val="10854"/>
              </a:lnSpc>
              <a:spcBef>
                <a:spcPct val="0"/>
              </a:spcBef>
            </a:pPr>
            <a:r>
              <a:rPr lang="en-US" b="true" sz="7752" i="true">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name="TextBox 21" id="21"/>
          <p:cNvSpPr txBox="true"/>
          <p:nvPr/>
        </p:nvSpPr>
        <p:spPr>
          <a:xfrm rot="0">
            <a:off x="10471128" y="8801989"/>
            <a:ext cx="2950045"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Seifallah Hassan</a:t>
            </a:r>
          </a:p>
        </p:txBody>
      </p:sp>
      <p:sp>
        <p:nvSpPr>
          <p:cNvPr name="TextBox 22" id="22"/>
          <p:cNvSpPr txBox="true"/>
          <p:nvPr/>
        </p:nvSpPr>
        <p:spPr>
          <a:xfrm rot="0">
            <a:off x="11172662" y="9549795"/>
            <a:ext cx="1749072"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Backend</a:t>
            </a:r>
          </a:p>
        </p:txBody>
      </p:sp>
      <p:sp>
        <p:nvSpPr>
          <p:cNvPr name="TextBox 23" id="23"/>
          <p:cNvSpPr txBox="true"/>
          <p:nvPr/>
        </p:nvSpPr>
        <p:spPr>
          <a:xfrm rot="0">
            <a:off x="10594416" y="4104566"/>
            <a:ext cx="2950045"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Bassant Atef</a:t>
            </a:r>
          </a:p>
        </p:txBody>
      </p:sp>
      <p:sp>
        <p:nvSpPr>
          <p:cNvPr name="TextBox 24" id="24"/>
          <p:cNvSpPr txBox="true"/>
          <p:nvPr/>
        </p:nvSpPr>
        <p:spPr>
          <a:xfrm rot="0">
            <a:off x="11231134" y="4644830"/>
            <a:ext cx="1749072"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Frontend</a:t>
            </a:r>
          </a:p>
        </p:txBody>
      </p:sp>
      <p:sp>
        <p:nvSpPr>
          <p:cNvPr name="TextBox 25" id="25"/>
          <p:cNvSpPr txBox="true"/>
          <p:nvPr/>
        </p:nvSpPr>
        <p:spPr>
          <a:xfrm rot="0">
            <a:off x="15180440" y="8732078"/>
            <a:ext cx="2405733" cy="797452"/>
          </a:xfrm>
          <a:prstGeom prst="rect">
            <a:avLst/>
          </a:prstGeom>
        </p:spPr>
        <p:txBody>
          <a:bodyPr anchor="t" rtlCol="false" tIns="0" lIns="0" bIns="0" rIns="0">
            <a:spAutoFit/>
          </a:bodyPr>
          <a:lstStyle/>
          <a:p>
            <a:pPr algn="ctr" marL="0" indent="0" lvl="0">
              <a:lnSpc>
                <a:spcPts val="3196"/>
              </a:lnSpc>
              <a:spcBef>
                <a:spcPct val="0"/>
              </a:spcBef>
            </a:pPr>
            <a:r>
              <a:rPr lang="en-US" b="true" sz="2283">
                <a:solidFill>
                  <a:srgbClr val="0F4662"/>
                </a:solidFill>
                <a:latin typeface="Quicksand Bold"/>
                <a:ea typeface="Quicksand Bold"/>
                <a:cs typeface="Quicksand Bold"/>
                <a:sym typeface="Quicksand Bold"/>
              </a:rPr>
              <a:t>Abdelrahman Ahmed</a:t>
            </a:r>
          </a:p>
        </p:txBody>
      </p:sp>
      <p:sp>
        <p:nvSpPr>
          <p:cNvPr name="TextBox 26" id="26"/>
          <p:cNvSpPr txBox="true"/>
          <p:nvPr/>
        </p:nvSpPr>
        <p:spPr>
          <a:xfrm rot="0">
            <a:off x="15570746" y="9549795"/>
            <a:ext cx="1749072"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Backend</a:t>
            </a:r>
          </a:p>
        </p:txBody>
      </p:sp>
      <p:sp>
        <p:nvSpPr>
          <p:cNvPr name="TextBox 27" id="27"/>
          <p:cNvSpPr txBox="true"/>
          <p:nvPr/>
        </p:nvSpPr>
        <p:spPr>
          <a:xfrm rot="0">
            <a:off x="14815039" y="4086765"/>
            <a:ext cx="2950045"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Zyad Ellethy</a:t>
            </a:r>
          </a:p>
        </p:txBody>
      </p:sp>
      <p:sp>
        <p:nvSpPr>
          <p:cNvPr name="TextBox 28" id="28"/>
          <p:cNvSpPr txBox="true"/>
          <p:nvPr/>
        </p:nvSpPr>
        <p:spPr>
          <a:xfrm rot="0">
            <a:off x="15393286" y="4644830"/>
            <a:ext cx="1749072"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UI/UX</a:t>
            </a:r>
          </a:p>
        </p:txBody>
      </p:sp>
      <p:sp>
        <p:nvSpPr>
          <p:cNvPr name="TextBox 29" id="29"/>
          <p:cNvSpPr txBox="true"/>
          <p:nvPr/>
        </p:nvSpPr>
        <p:spPr>
          <a:xfrm rot="0">
            <a:off x="6329313" y="4104566"/>
            <a:ext cx="2950045"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Yousef Ahmed </a:t>
            </a:r>
          </a:p>
        </p:txBody>
      </p:sp>
      <p:sp>
        <p:nvSpPr>
          <p:cNvPr name="TextBox 30" id="30"/>
          <p:cNvSpPr txBox="true"/>
          <p:nvPr/>
        </p:nvSpPr>
        <p:spPr>
          <a:xfrm rot="0">
            <a:off x="6952039" y="4644830"/>
            <a:ext cx="1749072"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Frontend</a:t>
            </a:r>
          </a:p>
        </p:txBody>
      </p:sp>
      <p:sp>
        <p:nvSpPr>
          <p:cNvPr name="TextBox 31" id="31"/>
          <p:cNvSpPr txBox="true"/>
          <p:nvPr/>
        </p:nvSpPr>
        <p:spPr>
          <a:xfrm rot="0">
            <a:off x="6341379" y="8683678"/>
            <a:ext cx="2950045"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Maro Adel</a:t>
            </a:r>
          </a:p>
        </p:txBody>
      </p:sp>
      <p:sp>
        <p:nvSpPr>
          <p:cNvPr name="TextBox 32" id="32"/>
          <p:cNvSpPr txBox="true"/>
          <p:nvPr/>
        </p:nvSpPr>
        <p:spPr>
          <a:xfrm rot="0">
            <a:off x="6952039" y="9340245"/>
            <a:ext cx="1749072" cy="834390"/>
          </a:xfrm>
          <a:prstGeom prst="rect">
            <a:avLst/>
          </a:prstGeom>
        </p:spPr>
        <p:txBody>
          <a:bodyPr anchor="t" rtlCol="false" tIns="0" lIns="0" bIns="0" rIns="0">
            <a:spAutoFit/>
          </a:bodyPr>
          <a:lstStyle/>
          <a:p>
            <a:pPr algn="ctr">
              <a:lnSpc>
                <a:spcPts val="3359"/>
              </a:lnSpc>
            </a:pPr>
            <a:r>
              <a:rPr lang="en-US" sz="2400">
                <a:solidFill>
                  <a:srgbClr val="0F4662"/>
                </a:solidFill>
                <a:latin typeface="Quicksand"/>
                <a:ea typeface="Quicksand"/>
                <a:cs typeface="Quicksand"/>
                <a:sym typeface="Quicksand"/>
              </a:rPr>
              <a:t>Machine </a:t>
            </a:r>
          </a:p>
          <a:p>
            <a:pPr algn="ctr" marL="0" indent="0" lvl="0">
              <a:lnSpc>
                <a:spcPts val="3359"/>
              </a:lnSpc>
              <a:spcBef>
                <a:spcPct val="0"/>
              </a:spcBef>
            </a:pPr>
            <a:r>
              <a:rPr lang="en-US" sz="2400">
                <a:solidFill>
                  <a:srgbClr val="0F4662"/>
                </a:solidFill>
                <a:latin typeface="Quicksand"/>
                <a:ea typeface="Quicksand"/>
                <a:cs typeface="Quicksand"/>
                <a:sym typeface="Quicksand"/>
              </a:rPr>
              <a:t>Learning</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TextBox 3" id="3"/>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4" id="4"/>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5" id="5"/>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7" id="7"/>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20565" y="1629507"/>
            <a:ext cx="1451587" cy="1119042"/>
          </a:xfrm>
          <a:custGeom>
            <a:avLst/>
            <a:gdLst/>
            <a:ahLst/>
            <a:cxnLst/>
            <a:rect r="r" b="b" t="t" l="l"/>
            <a:pathLst>
              <a:path h="1119042" w="1451587">
                <a:moveTo>
                  <a:pt x="0" y="0"/>
                </a:moveTo>
                <a:lnTo>
                  <a:pt x="1451588" y="0"/>
                </a:lnTo>
                <a:lnTo>
                  <a:pt x="1451588" y="1119042"/>
                </a:lnTo>
                <a:lnTo>
                  <a:pt x="0" y="11190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52384" y="5143500"/>
            <a:ext cx="1042481" cy="1353140"/>
          </a:xfrm>
          <a:custGeom>
            <a:avLst/>
            <a:gdLst/>
            <a:ahLst/>
            <a:cxnLst/>
            <a:rect r="r" b="b" t="t" l="l"/>
            <a:pathLst>
              <a:path h="1353140" w="1042481">
                <a:moveTo>
                  <a:pt x="0" y="0"/>
                </a:moveTo>
                <a:lnTo>
                  <a:pt x="1042482" y="0"/>
                </a:lnTo>
                <a:lnTo>
                  <a:pt x="1042482" y="1353140"/>
                </a:lnTo>
                <a:lnTo>
                  <a:pt x="0" y="13531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342658" y="5143500"/>
            <a:ext cx="1042481" cy="1353140"/>
          </a:xfrm>
          <a:custGeom>
            <a:avLst/>
            <a:gdLst/>
            <a:ahLst/>
            <a:cxnLst/>
            <a:rect r="r" b="b" t="t" l="l"/>
            <a:pathLst>
              <a:path h="1353140" w="1042481">
                <a:moveTo>
                  <a:pt x="0" y="0"/>
                </a:moveTo>
                <a:lnTo>
                  <a:pt x="1042482" y="0"/>
                </a:lnTo>
                <a:lnTo>
                  <a:pt x="1042482" y="1353140"/>
                </a:lnTo>
                <a:lnTo>
                  <a:pt x="0" y="13531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618151" y="5143500"/>
            <a:ext cx="1042481" cy="1353140"/>
          </a:xfrm>
          <a:custGeom>
            <a:avLst/>
            <a:gdLst/>
            <a:ahLst/>
            <a:cxnLst/>
            <a:rect r="r" b="b" t="t" l="l"/>
            <a:pathLst>
              <a:path h="1353140" w="1042481">
                <a:moveTo>
                  <a:pt x="0" y="0"/>
                </a:moveTo>
                <a:lnTo>
                  <a:pt x="1042481" y="0"/>
                </a:lnTo>
                <a:lnTo>
                  <a:pt x="1042481" y="1353140"/>
                </a:lnTo>
                <a:lnTo>
                  <a:pt x="0" y="13531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TextBox 9" id="9"/>
          <p:cNvSpPr txBox="true"/>
          <p:nvPr/>
        </p:nvSpPr>
        <p:spPr>
          <a:xfrm rot="0">
            <a:off x="5278092" y="2665999"/>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File</a:t>
            </a:r>
          </a:p>
        </p:txBody>
      </p:sp>
      <p:sp>
        <p:nvSpPr>
          <p:cNvPr name="TextBox 10" id="10"/>
          <p:cNvSpPr txBox="true"/>
          <p:nvPr/>
        </p:nvSpPr>
        <p:spPr>
          <a:xfrm rot="0">
            <a:off x="1404592" y="6491874"/>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product</a:t>
            </a:r>
          </a:p>
        </p:txBody>
      </p:sp>
      <p:sp>
        <p:nvSpPr>
          <p:cNvPr name="TextBox 11" id="11"/>
          <p:cNvSpPr txBox="true"/>
          <p:nvPr/>
        </p:nvSpPr>
        <p:spPr>
          <a:xfrm rot="0">
            <a:off x="5278092" y="6491874"/>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productReview</a:t>
            </a:r>
          </a:p>
        </p:txBody>
      </p:sp>
      <p:sp>
        <p:nvSpPr>
          <p:cNvPr name="TextBox 12" id="12"/>
          <p:cNvSpPr txBox="true"/>
          <p:nvPr/>
        </p:nvSpPr>
        <p:spPr>
          <a:xfrm rot="0">
            <a:off x="9670358" y="6491874"/>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sellerReview</a:t>
            </a:r>
          </a:p>
        </p:txBody>
      </p:sp>
      <p:sp>
        <p:nvSpPr>
          <p:cNvPr name="AutoShape 13" id="13"/>
          <p:cNvSpPr/>
          <p:nvPr/>
        </p:nvSpPr>
        <p:spPr>
          <a:xfrm flipV="true">
            <a:off x="4839339" y="4181094"/>
            <a:ext cx="15240" cy="762000"/>
          </a:xfrm>
          <a:prstGeom prst="line">
            <a:avLst/>
          </a:prstGeom>
          <a:ln cap="flat" w="38100">
            <a:solidFill>
              <a:srgbClr val="0F4662"/>
            </a:solidFill>
            <a:prstDash val="solid"/>
            <a:headEnd type="none" len="sm" w="sm"/>
            <a:tailEnd type="none" len="sm" w="sm"/>
          </a:ln>
        </p:spPr>
      </p:sp>
      <p:sp>
        <p:nvSpPr>
          <p:cNvPr name="AutoShape 14" id="14"/>
          <p:cNvSpPr/>
          <p:nvPr/>
        </p:nvSpPr>
        <p:spPr>
          <a:xfrm flipV="true">
            <a:off x="8712839" y="4181475"/>
            <a:ext cx="15240" cy="762000"/>
          </a:xfrm>
          <a:prstGeom prst="line">
            <a:avLst/>
          </a:prstGeom>
          <a:ln cap="flat" w="38100">
            <a:solidFill>
              <a:srgbClr val="0F4662"/>
            </a:solidFill>
            <a:prstDash val="solid"/>
            <a:headEnd type="none" len="sm" w="sm"/>
            <a:tailEnd type="none" len="sm" w="sm"/>
          </a:ln>
        </p:spPr>
      </p:sp>
      <p:sp>
        <p:nvSpPr>
          <p:cNvPr name="AutoShape 15" id="15"/>
          <p:cNvSpPr/>
          <p:nvPr/>
        </p:nvSpPr>
        <p:spPr>
          <a:xfrm flipV="true">
            <a:off x="13105105" y="4181475"/>
            <a:ext cx="15240" cy="762000"/>
          </a:xfrm>
          <a:prstGeom prst="line">
            <a:avLst/>
          </a:prstGeom>
          <a:ln cap="flat" w="38100">
            <a:solidFill>
              <a:srgbClr val="0F4662"/>
            </a:solidFill>
            <a:prstDash val="solid"/>
            <a:headEnd type="none" len="sm" w="sm"/>
            <a:tailEnd type="none" len="sm" w="sm"/>
          </a:ln>
        </p:spPr>
      </p:sp>
      <p:sp>
        <p:nvSpPr>
          <p:cNvPr name="AutoShape 16" id="16"/>
          <p:cNvSpPr/>
          <p:nvPr/>
        </p:nvSpPr>
        <p:spPr>
          <a:xfrm flipH="true">
            <a:off x="4839339" y="4181475"/>
            <a:ext cx="8300053" cy="0"/>
          </a:xfrm>
          <a:prstGeom prst="line">
            <a:avLst/>
          </a:prstGeom>
          <a:ln cap="flat" w="38100">
            <a:solidFill>
              <a:srgbClr val="0F4662"/>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250095" y="2685051"/>
            <a:ext cx="12093439" cy="5495316"/>
            <a:chOff x="0" y="0"/>
            <a:chExt cx="16124585" cy="7327088"/>
          </a:xfrm>
        </p:grpSpPr>
        <p:pic>
          <p:nvPicPr>
            <p:cNvPr name="Picture 5" id="5"/>
            <p:cNvPicPr>
              <a:picLocks noChangeAspect="true"/>
            </p:cNvPicPr>
            <p:nvPr/>
          </p:nvPicPr>
          <p:blipFill>
            <a:blip r:embed="rId5"/>
            <a:srcRect l="0" t="1914" r="0" b="1914"/>
            <a:stretch>
              <a:fillRect/>
            </a:stretch>
          </p:blipFill>
          <p:spPr>
            <a:xfrm flipH="false" flipV="false">
              <a:off x="0" y="0"/>
              <a:ext cx="16124585" cy="7327088"/>
            </a:xfrm>
            <a:prstGeom prst="rect">
              <a:avLst/>
            </a:prstGeom>
          </p:spPr>
        </p:pic>
      </p:grpSp>
      <p:sp>
        <p:nvSpPr>
          <p:cNvPr name="TextBox 6" id="6"/>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TextBox 7" id="7"/>
          <p:cNvSpPr txBox="true"/>
          <p:nvPr/>
        </p:nvSpPr>
        <p:spPr>
          <a:xfrm rot="0">
            <a:off x="5674967" y="1656348"/>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Product.json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777" r="0" b="-777"/>
            </a:stretch>
          </a:blipFill>
        </p:spPr>
      </p:sp>
      <p:sp>
        <p:nvSpPr>
          <p:cNvPr name="Freeform 3" id="3"/>
          <p:cNvSpPr/>
          <p:nvPr/>
        </p:nvSpPr>
        <p:spPr>
          <a:xfrm flipH="false" flipV="false" rot="0">
            <a:off x="1028700" y="8974931"/>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356539" y="2812051"/>
            <a:ext cx="13574922" cy="5495316"/>
            <a:chOff x="0" y="0"/>
            <a:chExt cx="18099896" cy="7327088"/>
          </a:xfrm>
        </p:grpSpPr>
        <p:pic>
          <p:nvPicPr>
            <p:cNvPr name="Picture 5" id="5"/>
            <p:cNvPicPr>
              <a:picLocks noChangeAspect="true"/>
            </p:cNvPicPr>
            <p:nvPr/>
          </p:nvPicPr>
          <p:blipFill>
            <a:blip r:embed="rId5"/>
            <a:srcRect l="58" t="0" r="43630" b="347"/>
            <a:stretch>
              <a:fillRect/>
            </a:stretch>
          </p:blipFill>
          <p:spPr>
            <a:xfrm flipH="false" flipV="false">
              <a:off x="0" y="0"/>
              <a:ext cx="18099896" cy="7327088"/>
            </a:xfrm>
            <a:prstGeom prst="rect">
              <a:avLst/>
            </a:prstGeom>
          </p:spPr>
        </p:pic>
      </p:grpSp>
      <p:sp>
        <p:nvSpPr>
          <p:cNvPr name="TextBox 6" id="6"/>
          <p:cNvSpPr txBox="true"/>
          <p:nvPr/>
        </p:nvSpPr>
        <p:spPr>
          <a:xfrm rot="0">
            <a:off x="1028700" y="599709"/>
            <a:ext cx="9390243"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Web-scraping</a:t>
            </a:r>
          </a:p>
        </p:txBody>
      </p:sp>
      <p:sp>
        <p:nvSpPr>
          <p:cNvPr name="TextBox 7" id="7"/>
          <p:cNvSpPr txBox="true"/>
          <p:nvPr/>
        </p:nvSpPr>
        <p:spPr>
          <a:xfrm rot="0">
            <a:off x="5674967" y="1656348"/>
            <a:ext cx="6938067" cy="847728"/>
          </a:xfrm>
          <a:prstGeom prst="rect">
            <a:avLst/>
          </a:prstGeom>
        </p:spPr>
        <p:txBody>
          <a:bodyPr anchor="t" rtlCol="false" tIns="0" lIns="0" bIns="0" rIns="0">
            <a:spAutoFit/>
          </a:bodyPr>
          <a:lstStyle/>
          <a:p>
            <a:pPr algn="ctr" marL="0" indent="0" lvl="0">
              <a:lnSpc>
                <a:spcPts val="7139"/>
              </a:lnSpc>
            </a:pPr>
            <a:r>
              <a:rPr lang="en-US" b="true" sz="4199">
                <a:solidFill>
                  <a:srgbClr val="0F4662"/>
                </a:solidFill>
                <a:latin typeface="Quicksand Bold"/>
                <a:ea typeface="Quicksand Bold"/>
                <a:cs typeface="Quicksand Bold"/>
                <a:sym typeface="Quicksand Bold"/>
              </a:rPr>
              <a:t>ProductReview.json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DAGb0JVi6G4</dc:identifier>
  <dcterms:modified xsi:type="dcterms:W3CDTF">2011-08-01T06:04:30Z</dcterms:modified>
  <cp:revision>1</cp:revision>
  <dc:title>Grad Proj Presentation</dc:title>
</cp:coreProperties>
</file>